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57" r:id="rId4"/>
    <p:sldId id="269" r:id="rId5"/>
    <p:sldId id="258" r:id="rId6"/>
    <p:sldId id="259" r:id="rId7"/>
    <p:sldId id="266" r:id="rId8"/>
    <p:sldId id="260" r:id="rId9"/>
    <p:sldId id="263" r:id="rId10"/>
    <p:sldId id="261" r:id="rId11"/>
    <p:sldId id="267" r:id="rId12"/>
    <p:sldId id="262" r:id="rId13"/>
    <p:sldId id="264" r:id="rId14"/>
    <p:sldId id="271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A29E"/>
    <a:srgbClr val="006666"/>
    <a:srgbClr val="FFDB01"/>
    <a:srgbClr val="E8CD06"/>
    <a:srgbClr val="6195FD"/>
    <a:srgbClr val="435AA3"/>
    <a:srgbClr val="384B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00" autoAdjust="0"/>
  </p:normalViewPr>
  <p:slideViewPr>
    <p:cSldViewPr>
      <p:cViewPr varScale="1">
        <p:scale>
          <a:sx n="73" d="100"/>
          <a:sy n="73" d="100"/>
        </p:scale>
        <p:origin x="-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195FD"/>
            </a:gs>
            <a:gs pos="39999">
              <a:srgbClr val="85C2FF"/>
            </a:gs>
            <a:gs pos="70000">
              <a:srgbClr val="C4D6EB"/>
            </a:gs>
            <a:gs pos="100000">
              <a:srgbClr val="435A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52AD-56B6-44C8-9CBD-DF1837BDA1CD}" type="datetimeFigureOut">
              <a:rPr lang="it-IT" smtClean="0"/>
              <a:pPr/>
              <a:t>24/03/2013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77C0-24BA-4636-87B3-DE91D0D0B49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feature=player_detailpage&amp;v=HeuB7OEm4e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Onc9dT_X40A&amp;feature=player_detailp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vo.com/forza-centrifuga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youtube.com/watch?v=Y3yGrrRrtoE&amp;feature=player_detailpage" TargetMode="Externa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86808" cy="107157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IL SISTEMA SOLARE</a:t>
            </a:r>
            <a:br>
              <a:rPr lang="it-IT" b="1" dirty="0" smtClean="0"/>
            </a:br>
            <a:r>
              <a:rPr lang="it-IT" b="1" dirty="0" smtClean="0"/>
              <a:t>I movimenti della terra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43636" y="6429396"/>
            <a:ext cx="2550198" cy="4286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1600" dirty="0" smtClean="0">
                <a:solidFill>
                  <a:srgbClr val="0000FF"/>
                </a:solidFill>
                <a:hlinkClick r:id="rId2"/>
              </a:rPr>
              <a:t>http://www.youtube.com/</a:t>
            </a:r>
            <a:r>
              <a:rPr lang="it-IT" sz="1600" dirty="0" err="1" smtClean="0">
                <a:solidFill>
                  <a:srgbClr val="0000FF"/>
                </a:solidFill>
                <a:hlinkClick r:id="rId2"/>
              </a:rPr>
              <a:t>watch</a:t>
            </a:r>
            <a:r>
              <a:rPr lang="it-IT" sz="1600" dirty="0" smtClean="0">
                <a:solidFill>
                  <a:srgbClr val="0000FF"/>
                </a:solidFill>
                <a:hlinkClick r:id="rId2"/>
              </a:rPr>
              <a:t>?feature=player_detailpage&amp;v=HeuB7OEm4eo</a:t>
            </a:r>
            <a:endParaRPr lang="it-IT" sz="1600" dirty="0">
              <a:solidFill>
                <a:srgbClr val="0000FF"/>
              </a:solidFill>
            </a:endParaRPr>
          </a:p>
        </p:txBody>
      </p:sp>
      <p:pic>
        <p:nvPicPr>
          <p:cNvPr id="4" name="Segnaposto contenuto 4" descr="solarsy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72767"/>
            <a:ext cx="8313164" cy="5056629"/>
          </a:xfrm>
          <a:prstGeom prst="rect">
            <a:avLst/>
          </a:prstGeom>
        </p:spPr>
      </p:pic>
      <p:pic>
        <p:nvPicPr>
          <p:cNvPr id="5" name="Immagine 4" descr="video ico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9491" y="6446830"/>
            <a:ext cx="444509" cy="4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Precessione e nutazione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3406" y="1928802"/>
            <a:ext cx="4071998" cy="321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Il moto di </a:t>
            </a:r>
            <a:r>
              <a:rPr lang="it-IT" sz="2000" b="1" dirty="0" smtClean="0"/>
              <a:t>precessione</a:t>
            </a:r>
            <a:r>
              <a:rPr lang="it-IT" sz="2000" dirty="0" smtClean="0"/>
              <a:t> dipende dal fatto che l'asse terrestre, durante il moto di rivoluzione, non si mantiene parallelo ma descrive nel cielo un cerchio attorno al polo; questo moto circolare si verifica secondo una linea ondulata, detta moto di </a:t>
            </a:r>
            <a:r>
              <a:rPr lang="it-IT" sz="2000" b="1" dirty="0" smtClean="0"/>
              <a:t>nutazione</a:t>
            </a:r>
            <a:r>
              <a:rPr lang="it-IT" sz="2000" dirty="0" smtClean="0"/>
              <a:t>.</a:t>
            </a:r>
          </a:p>
        </p:txBody>
      </p:sp>
      <p:pic>
        <p:nvPicPr>
          <p:cNvPr id="6" name="Immagine 5" descr="NUTAZIONE E PRECESSION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663097" cy="4838696"/>
          </a:xfrm>
          <a:prstGeom prst="rect">
            <a:avLst/>
          </a:prstGeom>
        </p:spPr>
      </p:pic>
      <p:pic>
        <p:nvPicPr>
          <p:cNvPr id="5" name="Immagine 4" descr="video ico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9491" y="6446830"/>
            <a:ext cx="444509" cy="4111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72066" y="6273225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  <a:hlinkClick r:id="rId4"/>
              </a:rPr>
              <a:t>http://www.youtube.com/</a:t>
            </a:r>
            <a:r>
              <a:rPr lang="it-IT" sz="1600" dirty="0" err="1" smtClean="0">
                <a:solidFill>
                  <a:srgbClr val="0000FF"/>
                </a:solidFill>
                <a:hlinkClick r:id="rId4"/>
              </a:rPr>
              <a:t>watch</a:t>
            </a:r>
            <a:r>
              <a:rPr lang="it-IT" sz="1600" dirty="0" smtClean="0">
                <a:solidFill>
                  <a:srgbClr val="0000FF"/>
                </a:solidFill>
                <a:hlinkClick r:id="rId4"/>
              </a:rPr>
              <a:t>?v=Onc9dT_X40A&amp;feature=player_detailpage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Precessione equinoz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42852"/>
            <a:ext cx="7495855" cy="6533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785818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Traslazione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785794"/>
            <a:ext cx="8215370" cy="15001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La terra, infine, compie anche un moto di traslazione, si sposta tra le stelle insieme  all'intero sistema solare</a:t>
            </a:r>
            <a:r>
              <a:rPr lang="it-IT" sz="2200" dirty="0" smtClean="0"/>
              <a:t>.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 smtClean="0"/>
          </a:p>
          <a:p>
            <a:endParaRPr lang="it-IT" dirty="0"/>
          </a:p>
        </p:txBody>
      </p:sp>
      <p:pic>
        <p:nvPicPr>
          <p:cNvPr id="4" name="Immagine 3" descr="sistema-solare_clip_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66961"/>
            <a:ext cx="8094200" cy="52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mappa moti terrestr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046" y="642918"/>
            <a:ext cx="8095052" cy="6072230"/>
          </a:xfr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72528" cy="785794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Completa la mappa</a:t>
            </a:r>
            <a:endParaRPr lang="it-IT" sz="4000" dirty="0"/>
          </a:p>
        </p:txBody>
      </p:sp>
      <p:pic>
        <p:nvPicPr>
          <p:cNvPr id="7" name="Immagine 6" descr="giorno e not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000636"/>
            <a:ext cx="93726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72528" cy="785794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Soluzione mappa</a:t>
            </a:r>
            <a:endParaRPr lang="it-IT" sz="4000" dirty="0"/>
          </a:p>
        </p:txBody>
      </p:sp>
      <p:pic>
        <p:nvPicPr>
          <p:cNvPr id="7" name="Segnaposto contenuto 6" descr="I_MOTI_DELLA_TER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486395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liquirizi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9586" y="6286520"/>
            <a:ext cx="960120" cy="403860"/>
          </a:xfrm>
        </p:spPr>
      </p:pic>
      <p:pic>
        <p:nvPicPr>
          <p:cNvPr id="7" name="Immagine 6" descr="The_Earth_seen_from_Apollo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8" y="1428736"/>
            <a:ext cx="5215022" cy="5429264"/>
          </a:xfrm>
          <a:prstGeom prst="rect">
            <a:avLst/>
          </a:prstGeom>
        </p:spPr>
      </p:pic>
      <p:pic>
        <p:nvPicPr>
          <p:cNvPr id="6" name="Immagine 5" descr="grazie[1]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"/>
            <a:ext cx="3286148" cy="16430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42862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A29E"/>
                </a:solidFill>
                <a:latin typeface="Tekton Pro" pitchFamily="34" charset="0"/>
              </a:rPr>
              <a:t>per l’attenzione</a:t>
            </a:r>
            <a:endParaRPr lang="it-IT" sz="3200" b="1" dirty="0">
              <a:solidFill>
                <a:srgbClr val="00A29E"/>
              </a:solidFill>
              <a:latin typeface="Tekton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Il sistema solare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285860"/>
            <a:ext cx="7500990" cy="5357849"/>
          </a:xfrm>
        </p:spPr>
        <p:txBody>
          <a:bodyPr>
            <a:normAutofit/>
          </a:bodyPr>
          <a:lstStyle/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Il sole è una stella composta di gas che emette luce e calore.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Intorno al sole ruotano 8 pianeti: Mercurio, Venere, Terra, Marte, Giove, Saturno, Urano e Nettuno.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La distanza di ogni pianeta dal sole non è sempre uguale.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Ogni pianeta ha una distanza diversa dal sole in base alla quale varia la temperatura.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L’orbita descritta dai pianeti, quando girano intorno al sole, ha forma ellittica (ovale).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Intorno ad ogni pianeta girano dei satelliti.</a:t>
            </a:r>
          </a:p>
          <a:p>
            <a:pPr marL="363538" indent="-363538"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Intorno alla terra gira la luna.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939784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I moti della Terra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142984"/>
            <a:ext cx="8658228" cy="5500725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it-IT" sz="2400" dirty="0" smtClean="0"/>
              <a:t>La terra è il terzo pianeta del sistema solare e la sua forma non è perfettamente sferica, come spesso si raffigura, ma risulta un po’ schiacciata sui poli.</a:t>
            </a:r>
          </a:p>
          <a:p>
            <a:pPr marL="0" indent="0">
              <a:lnSpc>
                <a:spcPts val="3200"/>
              </a:lnSpc>
              <a:buNone/>
            </a:pPr>
            <a:r>
              <a:rPr lang="it-IT" sz="2400" dirty="0" smtClean="0"/>
              <a:t>Tale schiacciamento è dovuto alla </a:t>
            </a:r>
            <a:r>
              <a:rPr lang="it-IT" sz="2400" b="1" dirty="0" smtClean="0"/>
              <a:t>forza centrifuga</a:t>
            </a:r>
            <a:r>
              <a:rPr lang="it-IT" sz="2400" dirty="0" smtClean="0"/>
              <a:t> generata da uno dei suoi movimenti: la </a:t>
            </a:r>
            <a:r>
              <a:rPr lang="it-IT" sz="2400" b="1" dirty="0" smtClean="0"/>
              <a:t>rotazione.</a:t>
            </a:r>
            <a:endParaRPr lang="it-IT" sz="2400" dirty="0" smtClean="0"/>
          </a:p>
          <a:p>
            <a:pPr marL="0" indent="0">
              <a:lnSpc>
                <a:spcPts val="3200"/>
              </a:lnSpc>
              <a:buNone/>
            </a:pPr>
            <a:r>
              <a:rPr lang="it-IT" sz="2400" dirty="0" smtClean="0"/>
              <a:t>I moti della terra sono:</a:t>
            </a:r>
          </a:p>
          <a:p>
            <a:pPr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400" dirty="0" smtClean="0"/>
              <a:t>il moto di </a:t>
            </a:r>
            <a:r>
              <a:rPr lang="it-IT" sz="2400" b="1" u="sng" dirty="0" smtClean="0"/>
              <a:t>rotazione</a:t>
            </a:r>
            <a:r>
              <a:rPr lang="it-IT" sz="2400" dirty="0" smtClean="0"/>
              <a:t> </a:t>
            </a:r>
          </a:p>
          <a:p>
            <a:pPr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400" dirty="0" smtClean="0"/>
              <a:t>il moto di </a:t>
            </a:r>
            <a:r>
              <a:rPr lang="it-IT" sz="2400" b="1" u="sng" dirty="0" smtClean="0"/>
              <a:t>rivoluzione</a:t>
            </a:r>
          </a:p>
          <a:p>
            <a:pPr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400" dirty="0" smtClean="0"/>
              <a:t>il moto di precessione</a:t>
            </a:r>
          </a:p>
          <a:p>
            <a:pPr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400" dirty="0" smtClean="0"/>
              <a:t>il moto di nutazione </a:t>
            </a:r>
          </a:p>
          <a:p>
            <a:pPr>
              <a:lnSpc>
                <a:spcPts val="3200"/>
              </a:lnSpc>
              <a:buSzPct val="90000"/>
              <a:buBlip>
                <a:blip r:embed="rId2"/>
              </a:buBlip>
            </a:pPr>
            <a:r>
              <a:rPr lang="it-IT" sz="2400" dirty="0" smtClean="0"/>
              <a:t>il moto traslazione</a:t>
            </a:r>
            <a:endParaRPr lang="it-IT" sz="1800" dirty="0">
              <a:solidFill>
                <a:srgbClr val="0000FF"/>
              </a:solidFill>
            </a:endParaRPr>
          </a:p>
        </p:txBody>
      </p:sp>
      <p:pic>
        <p:nvPicPr>
          <p:cNvPr id="8" name="Immagine 7" descr="deoide con poli schiacciat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71876"/>
            <a:ext cx="4543437" cy="2670494"/>
          </a:xfrm>
          <a:prstGeom prst="rect">
            <a:avLst/>
          </a:prstGeom>
        </p:spPr>
      </p:pic>
      <p:pic>
        <p:nvPicPr>
          <p:cNvPr id="5" name="Immagine 4" descr="video ico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9491" y="6446830"/>
            <a:ext cx="444509" cy="4111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57818" y="650083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  <a:hlinkClick r:id="rId5"/>
              </a:rPr>
              <a:t>http://www.ovo.com/forza-centrifuga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71966" cy="1857388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/>
              <a:t>Il moto di ROTAZIONE</a:t>
            </a:r>
            <a:br>
              <a:rPr lang="it-IT" sz="4000" b="1" dirty="0" smtClean="0"/>
            </a:br>
            <a:r>
              <a:rPr lang="it-IT" sz="4000" b="1" dirty="0" smtClean="0"/>
              <a:t>il </a:t>
            </a:r>
            <a:r>
              <a:rPr lang="it-IT" sz="4000" b="1" dirty="0" smtClean="0">
                <a:solidFill>
                  <a:srgbClr val="FFC000"/>
                </a:solidFill>
              </a:rPr>
              <a:t>giorno </a:t>
            </a:r>
            <a:r>
              <a:rPr lang="it-IT" sz="4000" b="1" dirty="0" smtClean="0"/>
              <a:t>e la </a:t>
            </a:r>
            <a:r>
              <a:rPr lang="it-IT" sz="4000" b="1" dirty="0" smtClean="0">
                <a:solidFill>
                  <a:srgbClr val="0000FF"/>
                </a:solidFill>
              </a:rPr>
              <a:t>notte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0562" y="428579"/>
            <a:ext cx="4500594" cy="6429421"/>
          </a:xfrm>
          <a:ln>
            <a:noFill/>
          </a:ln>
        </p:spPr>
        <p:txBody>
          <a:bodyPr>
            <a:noAutofit/>
          </a:bodyPr>
          <a:lstStyle/>
          <a:p>
            <a:pPr marL="269875" indent="-269875">
              <a:lnSpc>
                <a:spcPct val="1200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Il moto di rotazione è quello che la terra compie girando intorno al proprio asse in senso antiorario da Occidente </a:t>
            </a:r>
            <a:r>
              <a:rPr lang="it-IT" sz="2200" b="1" u="sng" dirty="0" smtClean="0">
                <a:solidFill>
                  <a:srgbClr val="0000FF"/>
                </a:solidFill>
              </a:rPr>
              <a:t>ovest</a:t>
            </a:r>
            <a:r>
              <a:rPr lang="it-IT" sz="2200" dirty="0" smtClean="0"/>
              <a:t> verso Oriente </a:t>
            </a:r>
            <a:r>
              <a:rPr lang="it-IT" sz="2200" b="1" u="sng" dirty="0" smtClean="0">
                <a:solidFill>
                  <a:srgbClr val="0000FF"/>
                </a:solidFill>
              </a:rPr>
              <a:t>est</a:t>
            </a:r>
            <a:r>
              <a:rPr lang="it-IT" sz="2200" dirty="0" smtClean="0"/>
              <a:t>. </a:t>
            </a:r>
          </a:p>
          <a:p>
            <a:pPr marL="269875" indent="-269875">
              <a:lnSpc>
                <a:spcPct val="1200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L'asse terrestre è quell'asse immaginario che attraversa la terra dal polo nord al polo sud ed ha un’inclinazione di 23°27’, rispetto alla linea perpendicolare al piano dell’</a:t>
            </a:r>
            <a:r>
              <a:rPr lang="it-IT" sz="2200" b="1" dirty="0" smtClean="0"/>
              <a:t>orbita</a:t>
            </a:r>
            <a:r>
              <a:rPr lang="it-IT" sz="2200" dirty="0" smtClean="0"/>
              <a:t>.</a:t>
            </a:r>
          </a:p>
          <a:p>
            <a:pPr marL="269875" indent="-269875">
              <a:lnSpc>
                <a:spcPct val="120000"/>
              </a:lnSpc>
              <a:buSzPct val="90000"/>
              <a:buBlip>
                <a:blip r:embed="rId2"/>
              </a:buBlip>
            </a:pPr>
            <a:r>
              <a:rPr lang="it-IT" sz="2200" dirty="0" smtClean="0"/>
              <a:t>Il periodo di tempo che la terra impiega per compiere una rotazione completa è detto </a:t>
            </a:r>
            <a:r>
              <a:rPr lang="it-IT" sz="2200" b="1" dirty="0" smtClean="0"/>
              <a:t>giorno solare </a:t>
            </a:r>
            <a:r>
              <a:rPr lang="it-IT" sz="2200" dirty="0" smtClean="0"/>
              <a:t>ed è pari a 24 ore.</a:t>
            </a:r>
          </a:p>
        </p:txBody>
      </p:sp>
      <p:pic>
        <p:nvPicPr>
          <p:cNvPr id="8" name="Immagine 7" descr="INCLINAZIONE TER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3902771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6314" y="357166"/>
            <a:ext cx="4214842" cy="185738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Il moto di</a:t>
            </a:r>
            <a:br>
              <a:rPr lang="it-IT" sz="4000" b="1" dirty="0" smtClean="0"/>
            </a:br>
            <a:r>
              <a:rPr lang="it-IT" sz="4000" b="1" dirty="0" smtClean="0"/>
              <a:t>ROTAZIONE </a:t>
            </a:r>
            <a:br>
              <a:rPr lang="it-IT" sz="4000" b="1" dirty="0" smtClean="0"/>
            </a:br>
            <a:r>
              <a:rPr lang="it-IT" sz="4000" b="1" dirty="0" smtClean="0"/>
              <a:t>il </a:t>
            </a:r>
            <a:r>
              <a:rPr lang="it-IT" sz="4000" b="1" dirty="0" smtClean="0">
                <a:solidFill>
                  <a:srgbClr val="FFDB01"/>
                </a:solidFill>
              </a:rPr>
              <a:t>giorno</a:t>
            </a:r>
            <a:r>
              <a:rPr lang="it-IT" sz="4000" b="1" dirty="0" smtClean="0">
                <a:solidFill>
                  <a:srgbClr val="FFC000"/>
                </a:solidFill>
              </a:rPr>
              <a:t> </a:t>
            </a:r>
            <a:r>
              <a:rPr lang="it-IT" sz="4000" b="1" dirty="0" smtClean="0"/>
              <a:t>e la </a:t>
            </a:r>
            <a:r>
              <a:rPr lang="it-IT" sz="4000" b="1" dirty="0" smtClean="0">
                <a:solidFill>
                  <a:srgbClr val="0000FF"/>
                </a:solidFill>
              </a:rPr>
              <a:t>notte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56"/>
            <a:ext cx="4429156" cy="6143643"/>
          </a:xfrm>
          <a:noFill/>
          <a:ln>
            <a:noFill/>
          </a:ln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200" dirty="0" smtClean="0"/>
              <a:t>Dal nostro pianeta sembra che il sole si muova nel cielo, sorgendo a </a:t>
            </a:r>
            <a:r>
              <a:rPr lang="it-IT" sz="2200" b="1" dirty="0" smtClean="0"/>
              <a:t>est</a:t>
            </a:r>
            <a:r>
              <a:rPr lang="it-IT" sz="2200" dirty="0" smtClean="0"/>
              <a:t> e tramontando a </a:t>
            </a:r>
            <a:r>
              <a:rPr lang="it-IT" sz="2200" b="1" dirty="0" smtClean="0"/>
              <a:t>ovest</a:t>
            </a:r>
            <a:r>
              <a:rPr lang="it-IT" sz="2200" dirty="0" smtClean="0"/>
              <a:t>, è la cosiddetta </a:t>
            </a:r>
            <a:r>
              <a:rPr lang="it-IT" sz="2200" b="1" u="sng" dirty="0" smtClean="0"/>
              <a:t>rotazione apparente</a:t>
            </a:r>
            <a:r>
              <a:rPr lang="it-IT" sz="2200" b="1" dirty="0" smtClean="0"/>
              <a:t> </a:t>
            </a:r>
            <a:r>
              <a:rPr lang="it-IT" sz="2200" dirty="0" smtClean="0"/>
              <a:t>del sole. </a:t>
            </a:r>
          </a:p>
          <a:p>
            <a:pPr marL="363538" indent="-363538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200" dirty="0" smtClean="0"/>
              <a:t>Anche le stelle sembrano muoversi da est verso ovest, in realtà è la Terra che ruota su se stessa. </a:t>
            </a:r>
          </a:p>
          <a:p>
            <a:pPr marL="363538" indent="-363538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200" dirty="0" smtClean="0"/>
              <a:t>Durante il moto di rotazione, non sono esposti al sole sempre gli stessi punti della superficie terrestre, così si verifica il fenomeno dell’alternarsi del giorno e della notte.</a:t>
            </a:r>
          </a:p>
        </p:txBody>
      </p:sp>
      <p:pic>
        <p:nvPicPr>
          <p:cNvPr id="8" name="Immagine 7" descr="GIORNO NOT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39" y="2571744"/>
            <a:ext cx="391376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 marL="0" algn="l"/>
            <a:r>
              <a:rPr lang="it-IT" b="1" dirty="0" smtClean="0"/>
              <a:t>Il moto di RIVOLUZIONE: l’anno solare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00108"/>
            <a:ext cx="5286380" cy="5500726"/>
          </a:xfrm>
        </p:spPr>
        <p:txBody>
          <a:bodyPr>
            <a:noAutofit/>
          </a:bodyPr>
          <a:lstStyle/>
          <a:p>
            <a:pPr marL="269875" indent="-269875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100" dirty="0" smtClean="0"/>
              <a:t>Il moto di rivoluzione è quello che la terra compie girando intorno al sole da ovest verso est. Durante questo movimento la terra descrive un'orbita ellittica (ovale): l’</a:t>
            </a:r>
            <a:r>
              <a:rPr lang="it-IT" sz="2100" b="1" u="sng" dirty="0" smtClean="0"/>
              <a:t>eclittica</a:t>
            </a:r>
            <a:r>
              <a:rPr lang="it-IT" sz="2100" dirty="0" smtClean="0"/>
              <a:t>, in cui il sole occupa uno dei due fuochi, cioè non si trova al centro. 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100" dirty="0" smtClean="0"/>
              <a:t>La terra, perciò, varia continuamente la sua distanza rispetto il sole. Il punto più vicino al sole si chiama </a:t>
            </a:r>
            <a:r>
              <a:rPr lang="it-IT" sz="2100" b="1" dirty="0" smtClean="0"/>
              <a:t>perielio</a:t>
            </a:r>
            <a:r>
              <a:rPr lang="it-IT" sz="2100" dirty="0" smtClean="0"/>
              <a:t>, mentre il punto più lontano dal sole si chiama </a:t>
            </a:r>
            <a:r>
              <a:rPr lang="it-IT" sz="2100" b="1" dirty="0" smtClean="0"/>
              <a:t>afelio</a:t>
            </a:r>
            <a:r>
              <a:rPr lang="it-IT" sz="2100" dirty="0" smtClean="0"/>
              <a:t>. 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100" dirty="0" smtClean="0"/>
              <a:t>Il periodo di tempo impiegato dalla terra per compiere una rivoluzione completa corrisponde a 1 anno, cioè 365 giorni, 5 ore, 48 minuti e 46 secondi.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100" dirty="0" smtClean="0"/>
              <a:t>Il moto di rivoluzione, insieme all’</a:t>
            </a:r>
            <a:r>
              <a:rPr lang="it-IT" sz="2100" b="1" u="sng" dirty="0" smtClean="0"/>
              <a:t>inclinazione dell’asse terrestre</a:t>
            </a:r>
            <a:r>
              <a:rPr lang="it-IT" sz="2100" dirty="0" smtClean="0"/>
              <a:t>, da origine alle stagioni.</a:t>
            </a:r>
          </a:p>
        </p:txBody>
      </p:sp>
      <p:pic>
        <p:nvPicPr>
          <p:cNvPr id="4" name="Immagine 3" descr="motiter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43380"/>
            <a:ext cx="3810000" cy="1714500"/>
          </a:xfrm>
          <a:prstGeom prst="rect">
            <a:avLst/>
          </a:prstGeom>
        </p:spPr>
      </p:pic>
      <p:pic>
        <p:nvPicPr>
          <p:cNvPr id="5" name="Immagine 4" descr="orbi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200" y="1214422"/>
            <a:ext cx="3808800" cy="26936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14942" y="6273225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  <a:hlinkClick r:id="rId5"/>
              </a:rPr>
              <a:t>http://www.youtube.com/</a:t>
            </a:r>
            <a:r>
              <a:rPr lang="it-IT" sz="1600" dirty="0" err="1" smtClean="0">
                <a:solidFill>
                  <a:srgbClr val="0000FF"/>
                </a:solidFill>
                <a:hlinkClick r:id="rId5"/>
              </a:rPr>
              <a:t>watch</a:t>
            </a:r>
            <a:r>
              <a:rPr lang="it-IT" sz="1600" dirty="0" smtClean="0">
                <a:solidFill>
                  <a:srgbClr val="0000FF"/>
                </a:solidFill>
                <a:hlinkClick r:id="rId5"/>
              </a:rPr>
              <a:t>?v=Y3yGrrRrtoE&amp;feature=player_detailpage</a:t>
            </a:r>
            <a:endParaRPr lang="it-IT" dirty="0"/>
          </a:p>
        </p:txBody>
      </p:sp>
      <p:pic>
        <p:nvPicPr>
          <p:cNvPr id="9" name="Immagine 8" descr="video ico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99491" y="6446830"/>
            <a:ext cx="444509" cy="4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858312" cy="81801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Le quattro stagioni</a:t>
            </a:r>
            <a:endParaRPr lang="it-IT" sz="4000" dirty="0"/>
          </a:p>
        </p:txBody>
      </p:sp>
      <p:pic>
        <p:nvPicPr>
          <p:cNvPr id="4" name="Immagine 3" descr="Four_season_italian_infotext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8054284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358246" cy="1143008"/>
          </a:xfrm>
        </p:spPr>
        <p:txBody>
          <a:bodyPr>
            <a:noAutofit/>
          </a:bodyPr>
          <a:lstStyle/>
          <a:p>
            <a:pPr algn="l"/>
            <a:r>
              <a:rPr lang="it-IT" sz="4000" b="1" dirty="0" smtClean="0"/>
              <a:t>Le stagioni 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astronomiche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4"/>
            <a:ext cx="4000528" cy="52864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Le stagioni astronomiche sono quattro: primavera, estate, autunno e inverno.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 smtClean="0"/>
              <a:t>Nei giorni che segnano </a:t>
            </a:r>
            <a:r>
              <a:rPr lang="it-IT" sz="2000" b="1" dirty="0" smtClean="0"/>
              <a:t>l’inizio delle stagioni </a:t>
            </a:r>
            <a:r>
              <a:rPr lang="it-IT" sz="2000" dirty="0" smtClean="0"/>
              <a:t>astronomiche, la terra, mentre compie il moto di rivoluzione intorno al sole, viene a trovarsi in quattro posizioni particolari : </a:t>
            </a:r>
          </a:p>
          <a:p>
            <a:pPr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000" b="1" dirty="0" smtClean="0"/>
              <a:t>equinozio di primavera </a:t>
            </a:r>
          </a:p>
          <a:p>
            <a:pPr>
              <a:spcBef>
                <a:spcPts val="0"/>
              </a:spcBef>
              <a:buSzPct val="90000"/>
              <a:buNone/>
            </a:pPr>
            <a:r>
              <a:rPr lang="it-IT" sz="2000" dirty="0"/>
              <a:t>	</a:t>
            </a:r>
            <a:r>
              <a:rPr lang="it-IT" sz="2000" dirty="0" smtClean="0"/>
              <a:t>(21 marzo) </a:t>
            </a:r>
          </a:p>
          <a:p>
            <a:pPr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000" b="1" dirty="0" smtClean="0"/>
              <a:t>solstizio d'estate </a:t>
            </a:r>
          </a:p>
          <a:p>
            <a:pPr>
              <a:spcBef>
                <a:spcPts val="0"/>
              </a:spcBef>
              <a:buSzPct val="90000"/>
              <a:buNone/>
            </a:pPr>
            <a:r>
              <a:rPr lang="it-IT" sz="2000" dirty="0"/>
              <a:t>	</a:t>
            </a:r>
            <a:r>
              <a:rPr lang="it-IT" sz="2000" dirty="0" smtClean="0"/>
              <a:t>(21 giugno) </a:t>
            </a:r>
          </a:p>
          <a:p>
            <a:pPr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000" b="1" dirty="0" smtClean="0"/>
              <a:t>equinozio d'autunno </a:t>
            </a:r>
          </a:p>
          <a:p>
            <a:pPr>
              <a:spcBef>
                <a:spcPts val="0"/>
              </a:spcBef>
              <a:buSzPct val="90000"/>
              <a:buNone/>
            </a:pPr>
            <a:r>
              <a:rPr lang="it-IT" sz="2000" dirty="0"/>
              <a:t>	</a:t>
            </a:r>
            <a:r>
              <a:rPr lang="it-IT" sz="2000" dirty="0" smtClean="0"/>
              <a:t>(23 settembre) </a:t>
            </a:r>
          </a:p>
          <a:p>
            <a:pPr>
              <a:spcBef>
                <a:spcPts val="0"/>
              </a:spcBef>
              <a:buSzPct val="90000"/>
              <a:buBlip>
                <a:blip r:embed="rId2"/>
              </a:buBlip>
            </a:pPr>
            <a:r>
              <a:rPr lang="it-IT" sz="2000" b="1" dirty="0" smtClean="0"/>
              <a:t>solstizio d'inverno </a:t>
            </a:r>
          </a:p>
          <a:p>
            <a:pPr>
              <a:spcBef>
                <a:spcPts val="0"/>
              </a:spcBef>
              <a:buSzPct val="90000"/>
              <a:buNone/>
            </a:pPr>
            <a:r>
              <a:rPr lang="it-IT" sz="2000" dirty="0"/>
              <a:t>	</a:t>
            </a:r>
            <a:r>
              <a:rPr lang="it-IT" sz="2000" dirty="0" smtClean="0"/>
              <a:t>(22 dicembre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4" name="Immagine 3" descr="moto_della_Ter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09" y="1142984"/>
            <a:ext cx="4929191" cy="3143253"/>
          </a:xfrm>
          <a:prstGeom prst="rect">
            <a:avLst/>
          </a:prstGeom>
        </p:spPr>
      </p:pic>
      <p:pic>
        <p:nvPicPr>
          <p:cNvPr id="5" name="Immagine 4" descr="fil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41194"/>
            <a:ext cx="3025743" cy="901790"/>
          </a:xfrm>
          <a:prstGeom prst="rect">
            <a:avLst/>
          </a:prstGeom>
        </p:spPr>
      </p:pic>
      <p:pic>
        <p:nvPicPr>
          <p:cNvPr id="6" name="Immagine 5" descr="rotazione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580" y="4429132"/>
            <a:ext cx="492842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785818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it-IT" sz="4000" b="1" dirty="0" smtClean="0"/>
              <a:t>Equinozi e Solstizi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358246" cy="5715040"/>
          </a:xfrm>
          <a:noFill/>
          <a:ln>
            <a:noFill/>
          </a:ln>
        </p:spPr>
        <p:txBody>
          <a:bodyPr>
            <a:noAutofit/>
          </a:bodyPr>
          <a:lstStyle/>
          <a:p>
            <a:pPr marL="269875" indent="-269875">
              <a:spcBef>
                <a:spcPts val="0"/>
              </a:spcBef>
              <a:buNone/>
            </a:pPr>
            <a:r>
              <a:rPr lang="it-IT" sz="1800" b="1" u="sng" dirty="0" smtClean="0"/>
              <a:t>Equinozio di Primavera - 21 marzo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2"/>
              </a:buBlip>
            </a:pPr>
            <a:r>
              <a:rPr lang="it-IT" sz="1800" dirty="0" smtClean="0"/>
              <a:t>Inizia la primavera nell'emisfero boreale e l'autunno in quello australe.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2"/>
              </a:buBlip>
            </a:pPr>
            <a:r>
              <a:rPr lang="it-IT" sz="1800" dirty="0" smtClean="0"/>
              <a:t>Al polo Nord inizia il giorno polare mentre al polo Sud la notte polare.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2"/>
              </a:buBlip>
            </a:pPr>
            <a:r>
              <a:rPr lang="it-IT" sz="1800" dirty="0" smtClean="0"/>
              <a:t>La durata del giorno e quella della notte sono uguali.</a:t>
            </a:r>
          </a:p>
          <a:p>
            <a:pPr marL="269875" indent="-269875">
              <a:spcBef>
                <a:spcPts val="0"/>
              </a:spcBef>
              <a:buNone/>
            </a:pPr>
            <a:r>
              <a:rPr lang="it-IT" sz="1800" b="1" u="sng" dirty="0" smtClean="0"/>
              <a:t>Solstizio d'Estate - 21 giugno</a:t>
            </a:r>
            <a:endParaRPr lang="it-IT" sz="1800" b="1" u="sng" dirty="0"/>
          </a:p>
          <a:p>
            <a:pPr marL="269875" indent="-269875"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it-IT" sz="1800" dirty="0" smtClean="0"/>
              <a:t>Inizia l'estate nell'emisfero boreale e l'inverno in quello australe.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it-IT" sz="1800" dirty="0" smtClean="0"/>
              <a:t>Per sei mesi, il sole resta sopra l'orizzonte al polo Nord e sotto al polo Sud.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it-IT" sz="1800" dirty="0" smtClean="0"/>
              <a:t>La durata del giorno è massima nell'emisfero boreale e minima in quello australe.</a:t>
            </a:r>
          </a:p>
          <a:p>
            <a:pPr marL="269875" indent="-269875">
              <a:spcBef>
                <a:spcPts val="0"/>
              </a:spcBef>
              <a:buSzPct val="80000"/>
              <a:buBlip>
                <a:blip r:embed="rId3"/>
              </a:buBlip>
            </a:pPr>
            <a:r>
              <a:rPr lang="it-IT" sz="1800" dirty="0" smtClean="0"/>
              <a:t>Le giornate iniziano a decrescere nell'emisfero boreale e a crescere in quello australe.</a:t>
            </a:r>
          </a:p>
          <a:p>
            <a:pPr marL="269875" indent="-269875">
              <a:spcBef>
                <a:spcPts val="0"/>
              </a:spcBef>
              <a:buSzPct val="90000"/>
              <a:buNone/>
            </a:pPr>
            <a:r>
              <a:rPr lang="it-IT" sz="1800" b="1" u="sng" dirty="0" smtClean="0"/>
              <a:t>Equinozio d'Autunno - 23 settembre</a:t>
            </a:r>
            <a:endParaRPr lang="it-IT" sz="1800" b="1" u="sng" dirty="0"/>
          </a:p>
          <a:p>
            <a:pPr marL="269875" indent="-269875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it-IT" sz="1800" dirty="0" smtClean="0"/>
              <a:t>Inizia l'autunno nell'emisfero boreale e la primavera in quello australe.</a:t>
            </a:r>
          </a:p>
          <a:p>
            <a:pPr marL="269875" indent="-269875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it-IT" sz="1800" dirty="0" smtClean="0"/>
              <a:t>Al polo Nord inizia la notte polare, mentre al polo Sud il giorno polare.</a:t>
            </a:r>
            <a:endParaRPr lang="it-IT" sz="1800" dirty="0"/>
          </a:p>
          <a:p>
            <a:pPr marL="269875" indent="-269875">
              <a:spcBef>
                <a:spcPts val="0"/>
              </a:spcBef>
              <a:buSzPct val="100000"/>
              <a:buBlip>
                <a:blip r:embed="rId4"/>
              </a:buBlip>
            </a:pPr>
            <a:r>
              <a:rPr lang="it-IT" sz="1800" dirty="0" smtClean="0"/>
              <a:t>La durata del giorno e quella della notte sono uguali.</a:t>
            </a:r>
          </a:p>
          <a:p>
            <a:pPr marL="269875" indent="-269875">
              <a:spcBef>
                <a:spcPts val="0"/>
              </a:spcBef>
              <a:buSzPct val="90000"/>
              <a:buNone/>
            </a:pPr>
            <a:r>
              <a:rPr lang="it-IT" sz="1800" b="1" u="sng" dirty="0" smtClean="0"/>
              <a:t>Solstizio d'Inverno - 21 dicembre</a:t>
            </a:r>
            <a:endParaRPr lang="it-IT" sz="1800" b="1" u="sng" dirty="0"/>
          </a:p>
          <a:p>
            <a:pPr marL="269875" indent="-269875">
              <a:spcBef>
                <a:spcPts val="0"/>
              </a:spcBef>
              <a:buSzPct val="90000"/>
              <a:buBlip>
                <a:blip r:embed="rId5"/>
              </a:buBlip>
            </a:pPr>
            <a:r>
              <a:rPr lang="it-IT" sz="1800" dirty="0" smtClean="0"/>
              <a:t>Inizia l'inverno nell'emisfero boreale e l'estate in quello australe.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5"/>
              </a:buBlip>
            </a:pPr>
            <a:r>
              <a:rPr lang="it-IT" sz="1800" dirty="0" smtClean="0"/>
              <a:t>Al polo Nord il sole rimane sotto l'orizzonte e al polo Sud rimane sopra per sei mesi.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5"/>
              </a:buBlip>
            </a:pPr>
            <a:r>
              <a:rPr lang="it-IT" sz="1800" dirty="0" smtClean="0"/>
              <a:t>La durata del giorno è minima nell'emisfero boreale, massima in quello australe.</a:t>
            </a:r>
          </a:p>
          <a:p>
            <a:pPr marL="269875" indent="-269875">
              <a:spcBef>
                <a:spcPts val="0"/>
              </a:spcBef>
              <a:buSzPct val="90000"/>
              <a:buBlip>
                <a:blip r:embed="rId5"/>
              </a:buBlip>
            </a:pPr>
            <a:r>
              <a:rPr lang="it-IT" sz="1800" dirty="0" smtClean="0"/>
              <a:t>Le giornate iniziano a crescere nel primo e a decrescere nell'altro.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91">
      <a:dk1>
        <a:sysClr val="windowText" lastClr="000000"/>
      </a:dk1>
      <a:lt1>
        <a:srgbClr val="797979"/>
      </a:lt1>
      <a:dk2>
        <a:srgbClr val="C9C9C9"/>
      </a:dk2>
      <a:lt2>
        <a:srgbClr val="FFF3D5"/>
      </a:lt2>
      <a:accent1>
        <a:srgbClr val="614138"/>
      </a:accent1>
      <a:accent2>
        <a:srgbClr val="F6CEC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804</Words>
  <Application>Microsoft Office PowerPoint</Application>
  <PresentationFormat>Presentazione su schermo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 IL SISTEMA SOLARE I movimenti della terra </vt:lpstr>
      <vt:lpstr>Il sistema solare</vt:lpstr>
      <vt:lpstr>I moti della Terra</vt:lpstr>
      <vt:lpstr>Il moto di ROTAZIONE il giorno e la notte</vt:lpstr>
      <vt:lpstr>Il moto di ROTAZIONE  il giorno e la notte</vt:lpstr>
      <vt:lpstr>Il moto di RIVOLUZIONE: l’anno solare</vt:lpstr>
      <vt:lpstr>Le quattro stagioni</vt:lpstr>
      <vt:lpstr>Le stagioni  astronomiche</vt:lpstr>
      <vt:lpstr>Equinozi e Solstizi</vt:lpstr>
      <vt:lpstr>Precessione e nutazione</vt:lpstr>
      <vt:lpstr>Diapositiva 11</vt:lpstr>
      <vt:lpstr>Traslazione</vt:lpstr>
      <vt:lpstr>Completa la mappa</vt:lpstr>
      <vt:lpstr>Soluzione mappa</vt:lpstr>
      <vt:lpstr>per l’attenzione</vt:lpstr>
    </vt:vector>
  </TitlesOfParts>
  <Company>&gt;.&lt;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movimenti della terra </dc:title>
  <dc:creator>Daniela Contrada</dc:creator>
  <cp:keywords>Sistema solare, moti</cp:keywords>
  <cp:lastModifiedBy>Pc</cp:lastModifiedBy>
  <cp:revision>136</cp:revision>
  <dcterms:created xsi:type="dcterms:W3CDTF">2011-12-07T12:06:36Z</dcterms:created>
  <dcterms:modified xsi:type="dcterms:W3CDTF">2013-03-24T10:01:25Z</dcterms:modified>
  <cp:category>Geografia</cp:category>
</cp:coreProperties>
</file>