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59" r:id="rId5"/>
    <p:sldId id="258" r:id="rId6"/>
    <p:sldId id="260" r:id="rId7"/>
    <p:sldId id="261"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80387F9-FEB8-44C7-866B-55564265E2E3}" type="datetimeFigureOut">
              <a:rPr lang="it-IT" smtClean="0"/>
              <a:pPr/>
              <a:t>06/03/2013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52887D-4F27-467D-83B6-3B36646F43B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387F9-FEB8-44C7-866B-55564265E2E3}" type="datetimeFigureOut">
              <a:rPr lang="it-IT" smtClean="0"/>
              <a:pPr/>
              <a:t>06/03/2013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2887D-4F27-467D-83B6-3B36646F43B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332656"/>
            <a:ext cx="8064896" cy="646331"/>
          </a:xfrm>
          <a:prstGeom prst="rect">
            <a:avLst/>
          </a:prstGeom>
          <a:noFill/>
        </p:spPr>
        <p:txBody>
          <a:bodyPr wrap="square" rtlCol="0">
            <a:spAutoFit/>
          </a:bodyPr>
          <a:lstStyle/>
          <a:p>
            <a:pPr algn="ctr"/>
            <a:r>
              <a:rPr lang="it-IT" sz="3600" dirty="0" smtClean="0"/>
              <a:t>RI-LEGGERE UN LIBRO</a:t>
            </a:r>
            <a:endParaRPr lang="it-IT" sz="3600" dirty="0"/>
          </a:p>
        </p:txBody>
      </p:sp>
      <p:sp>
        <p:nvSpPr>
          <p:cNvPr id="3" name="CasellaDiTesto 2"/>
          <p:cNvSpPr txBox="1"/>
          <p:nvPr/>
        </p:nvSpPr>
        <p:spPr>
          <a:xfrm>
            <a:off x="251520" y="1340768"/>
            <a:ext cx="2016224" cy="1200329"/>
          </a:xfrm>
          <a:prstGeom prst="rect">
            <a:avLst/>
          </a:prstGeom>
          <a:noFill/>
        </p:spPr>
        <p:txBody>
          <a:bodyPr wrap="square" rtlCol="0">
            <a:spAutoFit/>
          </a:bodyPr>
          <a:lstStyle/>
          <a:p>
            <a:endParaRPr lang="it-IT" dirty="0" smtClean="0"/>
          </a:p>
          <a:p>
            <a:r>
              <a:rPr lang="it-IT" dirty="0" smtClean="0"/>
              <a:t> STUDENTI E STUDENTESSE </a:t>
            </a:r>
          </a:p>
          <a:p>
            <a:r>
              <a:rPr lang="it-IT" dirty="0" smtClean="0"/>
              <a:t>DAI 13 ANNI IN SU</a:t>
            </a:r>
            <a:endParaRPr lang="it-IT" dirty="0"/>
          </a:p>
        </p:txBody>
      </p:sp>
      <p:sp>
        <p:nvSpPr>
          <p:cNvPr id="4" name="CasellaDiTesto 3"/>
          <p:cNvSpPr txBox="1"/>
          <p:nvPr/>
        </p:nvSpPr>
        <p:spPr>
          <a:xfrm>
            <a:off x="395536" y="1052736"/>
            <a:ext cx="1656184" cy="369332"/>
          </a:xfrm>
          <a:prstGeom prst="rect">
            <a:avLst/>
          </a:prstGeom>
          <a:noFill/>
        </p:spPr>
        <p:txBody>
          <a:bodyPr wrap="square" rtlCol="0">
            <a:spAutoFit/>
          </a:bodyPr>
          <a:lstStyle/>
          <a:p>
            <a:r>
              <a:rPr lang="it-IT" dirty="0" smtClean="0"/>
              <a:t>A CHI?</a:t>
            </a:r>
            <a:endParaRPr lang="it-IT" dirty="0"/>
          </a:p>
        </p:txBody>
      </p:sp>
      <p:sp>
        <p:nvSpPr>
          <p:cNvPr id="5" name="CasellaDiTesto 4"/>
          <p:cNvSpPr txBox="1"/>
          <p:nvPr/>
        </p:nvSpPr>
        <p:spPr>
          <a:xfrm>
            <a:off x="4283968" y="1052736"/>
            <a:ext cx="2088232" cy="369332"/>
          </a:xfrm>
          <a:prstGeom prst="rect">
            <a:avLst/>
          </a:prstGeom>
          <a:noFill/>
        </p:spPr>
        <p:txBody>
          <a:bodyPr wrap="square" rtlCol="0">
            <a:spAutoFit/>
          </a:bodyPr>
          <a:lstStyle/>
          <a:p>
            <a:r>
              <a:rPr lang="it-IT" dirty="0" smtClean="0"/>
              <a:t>COSA?</a:t>
            </a:r>
            <a:endParaRPr lang="it-IT" dirty="0"/>
          </a:p>
        </p:txBody>
      </p:sp>
      <p:sp>
        <p:nvSpPr>
          <p:cNvPr id="8" name="CasellaDiTesto 7"/>
          <p:cNvSpPr txBox="1"/>
          <p:nvPr/>
        </p:nvSpPr>
        <p:spPr>
          <a:xfrm>
            <a:off x="3779912" y="3212976"/>
            <a:ext cx="302433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it-IT" dirty="0" smtClean="0"/>
              <a:t>Lettura individuale </a:t>
            </a:r>
            <a:r>
              <a:rPr lang="it-IT" dirty="0" smtClean="0"/>
              <a:t>di un romanzo o racconto</a:t>
            </a:r>
          </a:p>
          <a:p>
            <a:pPr>
              <a:buFont typeface="Arial" pitchFamily="34" charset="0"/>
              <a:buChar char="•"/>
            </a:pPr>
            <a:r>
              <a:rPr lang="it-IT" dirty="0" smtClean="0"/>
              <a:t>Compilazione individuale di una scheda</a:t>
            </a:r>
          </a:p>
          <a:p>
            <a:pPr>
              <a:buFont typeface="Arial" pitchFamily="34" charset="0"/>
              <a:buChar char="•"/>
            </a:pPr>
            <a:r>
              <a:rPr lang="it-IT" dirty="0" smtClean="0"/>
              <a:t>Compilazione in gruppo di una scheda</a:t>
            </a:r>
          </a:p>
          <a:p>
            <a:pPr>
              <a:buFont typeface="Arial" pitchFamily="34" charset="0"/>
              <a:buChar char="•"/>
            </a:pPr>
            <a:r>
              <a:rPr lang="it-IT" dirty="0" smtClean="0"/>
              <a:t>Trasposizione del lavoro su di un cartellone</a:t>
            </a:r>
            <a:endParaRPr lang="it-IT" dirty="0"/>
          </a:p>
        </p:txBody>
      </p:sp>
      <p:sp>
        <p:nvSpPr>
          <p:cNvPr id="9" name="CasellaDiTesto 8"/>
          <p:cNvSpPr txBox="1"/>
          <p:nvPr/>
        </p:nvSpPr>
        <p:spPr>
          <a:xfrm>
            <a:off x="3995936" y="1700808"/>
            <a:ext cx="3024336" cy="923330"/>
          </a:xfrm>
          <a:prstGeom prst="rect">
            <a:avLst/>
          </a:prstGeom>
          <a:noFill/>
        </p:spPr>
        <p:txBody>
          <a:bodyPr wrap="square" rtlCol="0">
            <a:spAutoFit/>
          </a:bodyPr>
          <a:lstStyle/>
          <a:p>
            <a:r>
              <a:rPr lang="it-IT" dirty="0" smtClean="0"/>
              <a:t>ATTIVITA’ UTILI ALLA RIELABORAZIONE </a:t>
            </a:r>
            <a:r>
              <a:rPr lang="it-IT" dirty="0" err="1" smtClean="0"/>
              <a:t>DI</a:t>
            </a:r>
            <a:r>
              <a:rPr lang="it-IT" dirty="0" smtClean="0"/>
              <a:t> UN</a:t>
            </a:r>
            <a:endParaRPr lang="it-IT" dirty="0" smtClean="0"/>
          </a:p>
          <a:p>
            <a:r>
              <a:rPr lang="it-IT" dirty="0" smtClean="0"/>
              <a:t> TESTO LETTO</a:t>
            </a:r>
            <a:endParaRPr lang="it-IT" dirty="0"/>
          </a:p>
        </p:txBody>
      </p:sp>
      <p:sp>
        <p:nvSpPr>
          <p:cNvPr id="10" name="Rettangolo 9"/>
          <p:cNvSpPr/>
          <p:nvPr/>
        </p:nvSpPr>
        <p:spPr>
          <a:xfrm>
            <a:off x="179512" y="1556792"/>
            <a:ext cx="1944216"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3995936" y="1556792"/>
            <a:ext cx="2592288"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836712"/>
            <a:ext cx="7128792" cy="1200329"/>
          </a:xfrm>
          <a:prstGeom prst="rect">
            <a:avLst/>
          </a:prstGeom>
          <a:noFill/>
        </p:spPr>
        <p:txBody>
          <a:bodyPr wrap="square" rtlCol="0">
            <a:spAutoFit/>
          </a:bodyPr>
          <a:lstStyle/>
          <a:p>
            <a:r>
              <a:rPr lang="it-IT" dirty="0" smtClean="0"/>
              <a:t>Viene assegnata la lettura di un libro.</a:t>
            </a:r>
          </a:p>
          <a:p>
            <a:r>
              <a:rPr lang="it-IT" dirty="0" smtClean="0"/>
              <a:t>Dopo la lettura,  si compila una scheda individuale con i seguenti punti di attenzione:</a:t>
            </a:r>
          </a:p>
          <a:p>
            <a:endParaRPr lang="it-IT" dirty="0"/>
          </a:p>
        </p:txBody>
      </p:sp>
      <p:sp>
        <p:nvSpPr>
          <p:cNvPr id="3" name="CasellaDiTesto 2"/>
          <p:cNvSpPr txBox="1"/>
          <p:nvPr/>
        </p:nvSpPr>
        <p:spPr>
          <a:xfrm rot="10800000" flipV="1">
            <a:off x="1763688" y="2067780"/>
            <a:ext cx="5832648" cy="1815882"/>
          </a:xfrm>
          <a:prstGeom prst="rect">
            <a:avLst/>
          </a:prstGeom>
          <a:noFill/>
        </p:spPr>
        <p:txBody>
          <a:bodyPr wrap="square" rtlCol="0">
            <a:spAutoFit/>
          </a:bodyPr>
          <a:lstStyle/>
          <a:p>
            <a:pPr marL="342900" indent="-342900">
              <a:buFont typeface="+mj-lt"/>
              <a:buAutoNum type="arabicPeriod"/>
            </a:pPr>
            <a:r>
              <a:rPr lang="it-IT" sz="1600" dirty="0" smtClean="0"/>
              <a:t>RACCONTA IN SINTESI LA STORIA</a:t>
            </a:r>
          </a:p>
          <a:p>
            <a:pPr marL="342900" indent="-342900">
              <a:buFont typeface="+mj-lt"/>
              <a:buAutoNum type="arabicPeriod"/>
            </a:pPr>
            <a:r>
              <a:rPr lang="it-IT" sz="1600" dirty="0" smtClean="0"/>
              <a:t>RIPORTA  LA CITAZIONE </a:t>
            </a:r>
            <a:r>
              <a:rPr lang="it-IT" sz="1600" dirty="0" err="1" smtClean="0"/>
              <a:t>DI</a:t>
            </a:r>
            <a:r>
              <a:rPr lang="it-IT" sz="1600" dirty="0" smtClean="0"/>
              <a:t> UN BRANO CHE TI HA COLPITO E SPIEGA IL MOTIVO</a:t>
            </a:r>
          </a:p>
          <a:p>
            <a:pPr marL="342900" indent="-342900">
              <a:buFont typeface="+mj-lt"/>
              <a:buAutoNum type="arabicPeriod"/>
            </a:pPr>
            <a:r>
              <a:rPr lang="it-IT" sz="1600" dirty="0" smtClean="0"/>
              <a:t>INVENTA UN FINALE ALTERNATIVO PER LA STORIA</a:t>
            </a:r>
          </a:p>
          <a:p>
            <a:pPr marL="342900" indent="-342900">
              <a:buFont typeface="+mj-lt"/>
              <a:buAutoNum type="arabicPeriod"/>
            </a:pPr>
            <a:r>
              <a:rPr lang="it-IT" sz="1600" dirty="0" smtClean="0"/>
              <a:t>INVENTA UN TITOLO ALTERNATIVO ALL’ORIGINALE</a:t>
            </a:r>
          </a:p>
          <a:p>
            <a:pPr marL="342900" indent="-342900">
              <a:buFont typeface="+mj-lt"/>
              <a:buAutoNum type="arabicPeriod"/>
            </a:pPr>
            <a:r>
              <a:rPr lang="it-IT" sz="1600" dirty="0" smtClean="0"/>
              <a:t>INDICA I SOGGETTI A CUI CONSIGLI  IL LIBRO</a:t>
            </a:r>
          </a:p>
          <a:p>
            <a:pPr marL="342900" indent="-342900">
              <a:buFont typeface="+mj-lt"/>
              <a:buAutoNum type="arabicPeriod"/>
            </a:pPr>
            <a:r>
              <a:rPr lang="it-IT" sz="1600" dirty="0" smtClean="0"/>
              <a:t>ESPRIMI IL TUO GIUDIZIO SUL LIBRO CON UN  VOTO DA 1 A 10</a:t>
            </a:r>
          </a:p>
        </p:txBody>
      </p:sp>
      <p:sp>
        <p:nvSpPr>
          <p:cNvPr id="4" name="CasellaDiTesto 3"/>
          <p:cNvSpPr txBox="1"/>
          <p:nvPr/>
        </p:nvSpPr>
        <p:spPr>
          <a:xfrm>
            <a:off x="899592" y="4149080"/>
            <a:ext cx="7344816" cy="1754326"/>
          </a:xfrm>
          <a:prstGeom prst="rect">
            <a:avLst/>
          </a:prstGeom>
          <a:noFill/>
        </p:spPr>
        <p:txBody>
          <a:bodyPr wrap="square" rtlCol="0">
            <a:spAutoFit/>
          </a:bodyPr>
          <a:lstStyle/>
          <a:p>
            <a:pPr algn="just"/>
            <a:r>
              <a:rPr lang="it-IT" dirty="0" smtClean="0"/>
              <a:t>In un secondo momento gli studenti e studentesse si dividono in gruppi</a:t>
            </a:r>
          </a:p>
          <a:p>
            <a:pPr algn="just"/>
            <a:r>
              <a:rPr lang="it-IT" dirty="0" smtClean="0"/>
              <a:t>Ogni gruppo produce ora una nuova scheda di gruppo  che sintetizzi i punti di vista espressi nelle schede </a:t>
            </a:r>
            <a:r>
              <a:rPr lang="it-IT" dirty="0" smtClean="0"/>
              <a:t>individuali già compilate. </a:t>
            </a:r>
            <a:endParaRPr lang="it-IT" dirty="0" smtClean="0"/>
          </a:p>
          <a:p>
            <a:pPr algn="just"/>
            <a:r>
              <a:rPr lang="it-IT" dirty="0" smtClean="0"/>
              <a:t>I punti trattati nella scheda di gruppo sono quindi identici alla scheda individuale con in più la richiesta di disegnare un’immagine che sia  capace di esprimere un punto della storia da loro ritenuto significativo.</a:t>
            </a:r>
          </a:p>
        </p:txBody>
      </p:sp>
      <p:sp>
        <p:nvSpPr>
          <p:cNvPr id="5" name="CasellaDiTesto 4"/>
          <p:cNvSpPr txBox="1"/>
          <p:nvPr/>
        </p:nvSpPr>
        <p:spPr>
          <a:xfrm>
            <a:off x="1691680" y="260648"/>
            <a:ext cx="6336704" cy="523220"/>
          </a:xfrm>
          <a:prstGeom prst="rect">
            <a:avLst/>
          </a:prstGeom>
          <a:noFill/>
        </p:spPr>
        <p:txBody>
          <a:bodyPr wrap="square" rtlCol="0">
            <a:spAutoFit/>
          </a:bodyPr>
          <a:lstStyle/>
          <a:p>
            <a:pPr algn="ctr"/>
            <a:r>
              <a:rPr lang="it-IT" sz="2800" dirty="0" smtClean="0"/>
              <a:t>PROCEDURA</a:t>
            </a:r>
            <a:endParaRPr lang="it-IT"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0"/>
            <a:ext cx="5400600" cy="400110"/>
          </a:xfrm>
          <a:prstGeom prst="rect">
            <a:avLst/>
          </a:prstGeom>
          <a:noFill/>
        </p:spPr>
        <p:txBody>
          <a:bodyPr wrap="square" rtlCol="0">
            <a:spAutoFit/>
          </a:bodyPr>
          <a:lstStyle/>
          <a:p>
            <a:pPr algn="ctr"/>
            <a:r>
              <a:rPr lang="it-IT" sz="2000" b="1" dirty="0" smtClean="0"/>
              <a:t>ESEMPIO</a:t>
            </a:r>
            <a:endParaRPr lang="it-IT" sz="2000" b="1" dirty="0"/>
          </a:p>
        </p:txBody>
      </p:sp>
      <p:sp>
        <p:nvSpPr>
          <p:cNvPr id="3" name="CasellaDiTesto 2"/>
          <p:cNvSpPr txBox="1"/>
          <p:nvPr/>
        </p:nvSpPr>
        <p:spPr>
          <a:xfrm>
            <a:off x="611560" y="620688"/>
            <a:ext cx="5832648" cy="2585323"/>
          </a:xfrm>
          <a:prstGeom prst="rect">
            <a:avLst/>
          </a:prstGeom>
          <a:noFill/>
        </p:spPr>
        <p:txBody>
          <a:bodyPr wrap="square" rtlCol="0">
            <a:spAutoFit/>
          </a:bodyPr>
          <a:lstStyle/>
          <a:p>
            <a:pPr algn="just"/>
            <a:r>
              <a:rPr lang="it-IT" dirty="0" smtClean="0"/>
              <a:t>Le mie alunne di 15 anni circa hanno letto il romanzo “A fuoco lento</a:t>
            </a:r>
            <a:r>
              <a:rPr lang="it-IT" dirty="0" smtClean="0"/>
              <a:t>” che narra di un rapporto speciale che si crea tra un’alunna e il suo professore. </a:t>
            </a:r>
            <a:endParaRPr lang="it-IT" dirty="0" smtClean="0"/>
          </a:p>
          <a:p>
            <a:pPr algn="just"/>
            <a:r>
              <a:rPr lang="it-IT" dirty="0" smtClean="0"/>
              <a:t>Hanno compilato la scheda </a:t>
            </a:r>
            <a:r>
              <a:rPr lang="it-IT" dirty="0" smtClean="0"/>
              <a:t>individuale.</a:t>
            </a:r>
            <a:endParaRPr lang="it-IT" dirty="0" smtClean="0"/>
          </a:p>
          <a:p>
            <a:pPr algn="just"/>
            <a:r>
              <a:rPr lang="it-IT" dirty="0" smtClean="0"/>
              <a:t>Si sono riunite in 4 gruppi da 4 o 5 componenti e hanno compilato la scheda di </a:t>
            </a:r>
            <a:r>
              <a:rPr lang="it-IT" dirty="0" smtClean="0"/>
              <a:t>gruppo.</a:t>
            </a:r>
            <a:endParaRPr lang="it-IT" dirty="0" smtClean="0"/>
          </a:p>
          <a:p>
            <a:pPr algn="just"/>
            <a:r>
              <a:rPr lang="it-IT" dirty="0" smtClean="0"/>
              <a:t>Hanno trasposto il contenuto della scheda di gruppo sul </a:t>
            </a:r>
            <a:r>
              <a:rPr lang="it-IT" dirty="0" smtClean="0"/>
              <a:t>cartellone.</a:t>
            </a:r>
          </a:p>
          <a:p>
            <a:pPr algn="just"/>
            <a:r>
              <a:rPr lang="it-IT" dirty="0" smtClean="0"/>
              <a:t>Hanno esposto alla classe il contenuto </a:t>
            </a:r>
            <a:r>
              <a:rPr lang="it-IT" smtClean="0"/>
              <a:t>del lavoro.</a:t>
            </a:r>
            <a:endParaRPr lang="it-IT" dirty="0"/>
          </a:p>
        </p:txBody>
      </p:sp>
      <p:sp>
        <p:nvSpPr>
          <p:cNvPr id="5" name="CasellaDiTesto 4"/>
          <p:cNvSpPr txBox="1"/>
          <p:nvPr/>
        </p:nvSpPr>
        <p:spPr>
          <a:xfrm>
            <a:off x="395536" y="3933056"/>
            <a:ext cx="3672408" cy="2739211"/>
          </a:xfrm>
          <a:prstGeom prst="rect">
            <a:avLst/>
          </a:prstGeom>
          <a:noFill/>
        </p:spPr>
        <p:txBody>
          <a:bodyPr wrap="square" rtlCol="0">
            <a:spAutoFit/>
          </a:bodyPr>
          <a:lstStyle/>
          <a:p>
            <a:pPr marL="342900" indent="-342900">
              <a:buFont typeface="+mj-lt"/>
              <a:buAutoNum type="arabicPeriod"/>
            </a:pPr>
            <a:r>
              <a:rPr lang="it-IT" sz="1400" dirty="0" smtClean="0"/>
              <a:t>RACCONTA IN SINTESI LA STORIA</a:t>
            </a:r>
          </a:p>
          <a:p>
            <a:pPr marL="342900" indent="-342900">
              <a:buFont typeface="+mj-lt"/>
              <a:buAutoNum type="arabicPeriod"/>
            </a:pPr>
            <a:r>
              <a:rPr lang="it-IT" sz="1400" dirty="0" smtClean="0"/>
              <a:t>RIPORTA  LA CITAZIONE </a:t>
            </a:r>
            <a:r>
              <a:rPr lang="it-IT" sz="1400" dirty="0" err="1" smtClean="0"/>
              <a:t>DI</a:t>
            </a:r>
            <a:r>
              <a:rPr lang="it-IT" sz="1400" dirty="0" smtClean="0"/>
              <a:t> UN BRANO CHE TI HA COLPITO E SPIEGA IL MOTIVO</a:t>
            </a:r>
          </a:p>
          <a:p>
            <a:pPr marL="342900" indent="-342900">
              <a:buFont typeface="+mj-lt"/>
              <a:buAutoNum type="arabicPeriod"/>
            </a:pPr>
            <a:r>
              <a:rPr lang="it-IT" sz="1400" dirty="0" smtClean="0"/>
              <a:t>INVENTA UN FINALE ALTERNATIVO PER LA STORIA</a:t>
            </a:r>
          </a:p>
          <a:p>
            <a:pPr marL="342900" indent="-342900">
              <a:buFont typeface="+mj-lt"/>
              <a:buAutoNum type="arabicPeriod"/>
            </a:pPr>
            <a:r>
              <a:rPr lang="it-IT" sz="1400" dirty="0" smtClean="0"/>
              <a:t>INVENTA UN TITOLO ALTERNATIVO ALL’ORIGINALE</a:t>
            </a:r>
          </a:p>
          <a:p>
            <a:pPr marL="342900" indent="-342900">
              <a:buFont typeface="+mj-lt"/>
              <a:buAutoNum type="arabicPeriod"/>
            </a:pPr>
            <a:r>
              <a:rPr lang="it-IT" sz="1400" dirty="0" smtClean="0"/>
              <a:t>INDICA I SOGGETTI A CUI CONSIGLI  IL LIBRO</a:t>
            </a:r>
          </a:p>
          <a:p>
            <a:pPr marL="342900" indent="-342900">
              <a:buFont typeface="+mj-lt"/>
              <a:buAutoNum type="arabicPeriod"/>
            </a:pPr>
            <a:r>
              <a:rPr lang="it-IT" sz="1400" dirty="0" smtClean="0"/>
              <a:t>ESPRIMI IL TUO GIUDIZIO SUL LIBRO CON UN  VOTO DA 1 A 10</a:t>
            </a:r>
          </a:p>
          <a:p>
            <a:endParaRPr lang="it-IT" dirty="0"/>
          </a:p>
        </p:txBody>
      </p:sp>
      <p:pic>
        <p:nvPicPr>
          <p:cNvPr id="6" name="Immagine 5" descr="fuocolento.png"/>
          <p:cNvPicPr>
            <a:picLocks noChangeAspect="1"/>
          </p:cNvPicPr>
          <p:nvPr/>
        </p:nvPicPr>
        <p:blipFill>
          <a:blip r:embed="rId2" cstate="print"/>
          <a:stretch>
            <a:fillRect/>
          </a:stretch>
        </p:blipFill>
        <p:spPr>
          <a:xfrm>
            <a:off x="6653686" y="404664"/>
            <a:ext cx="2094778" cy="2304256"/>
          </a:xfrm>
          <a:prstGeom prst="rect">
            <a:avLst/>
          </a:prstGeom>
        </p:spPr>
      </p:pic>
      <p:sp>
        <p:nvSpPr>
          <p:cNvPr id="8" name="CasellaDiTesto 7"/>
          <p:cNvSpPr txBox="1"/>
          <p:nvPr/>
        </p:nvSpPr>
        <p:spPr>
          <a:xfrm rot="10800000" flipV="1">
            <a:off x="971600" y="3143291"/>
            <a:ext cx="2664296" cy="369332"/>
          </a:xfrm>
          <a:prstGeom prst="rect">
            <a:avLst/>
          </a:prstGeom>
          <a:noFill/>
        </p:spPr>
        <p:txBody>
          <a:bodyPr wrap="square" rtlCol="0">
            <a:spAutoFit/>
          </a:bodyPr>
          <a:lstStyle/>
          <a:p>
            <a:r>
              <a:rPr lang="it-IT" b="1" dirty="0" smtClean="0"/>
              <a:t>Scheda individuale</a:t>
            </a:r>
            <a:endParaRPr lang="it-IT" b="1" dirty="0"/>
          </a:p>
        </p:txBody>
      </p:sp>
      <p:sp>
        <p:nvSpPr>
          <p:cNvPr id="10" name="CasellaDiTesto 9"/>
          <p:cNvSpPr txBox="1"/>
          <p:nvPr/>
        </p:nvSpPr>
        <p:spPr>
          <a:xfrm>
            <a:off x="4572000" y="3861048"/>
            <a:ext cx="4176464" cy="2523768"/>
          </a:xfrm>
          <a:prstGeom prst="rect">
            <a:avLst/>
          </a:prstGeom>
          <a:noFill/>
        </p:spPr>
        <p:txBody>
          <a:bodyPr wrap="square" rtlCol="0">
            <a:spAutoFit/>
          </a:bodyPr>
          <a:lstStyle/>
          <a:p>
            <a:pPr marL="342900" indent="-342900">
              <a:buFont typeface="+mj-lt"/>
              <a:buAutoNum type="arabicPeriod"/>
            </a:pPr>
            <a:r>
              <a:rPr lang="it-IT" sz="1400" dirty="0" smtClean="0"/>
              <a:t>RACCONTA IN SINTESI LA STORIA</a:t>
            </a:r>
          </a:p>
          <a:p>
            <a:pPr marL="342900" indent="-342900">
              <a:buFont typeface="+mj-lt"/>
              <a:buAutoNum type="arabicPeriod"/>
            </a:pPr>
            <a:r>
              <a:rPr lang="it-IT" sz="1400" dirty="0" smtClean="0"/>
              <a:t>RIPORTA  LA CITAZIONE </a:t>
            </a:r>
            <a:r>
              <a:rPr lang="it-IT" sz="1400" dirty="0" err="1" smtClean="0"/>
              <a:t>DI</a:t>
            </a:r>
            <a:r>
              <a:rPr lang="it-IT" sz="1400" dirty="0" smtClean="0"/>
              <a:t> UN BRANO CHE TI HA COLPITO E SPIEGA IL MOTIVO</a:t>
            </a:r>
          </a:p>
          <a:p>
            <a:pPr marL="342900" indent="-342900">
              <a:buFont typeface="+mj-lt"/>
              <a:buAutoNum type="arabicPeriod"/>
            </a:pPr>
            <a:r>
              <a:rPr lang="it-IT" sz="1400" dirty="0" smtClean="0"/>
              <a:t>INVENTA UN FINALE ALTERNATIVO PER LA STORIA</a:t>
            </a:r>
          </a:p>
          <a:p>
            <a:pPr marL="342900" indent="-342900">
              <a:buFont typeface="+mj-lt"/>
              <a:buAutoNum type="arabicPeriod"/>
            </a:pPr>
            <a:r>
              <a:rPr lang="it-IT" sz="1400" dirty="0" smtClean="0"/>
              <a:t>INVENTA UN TITOLO ALTERNATIVO ALL’ORIGINALE</a:t>
            </a:r>
          </a:p>
          <a:p>
            <a:pPr marL="342900" indent="-342900">
              <a:buFont typeface="+mj-lt"/>
              <a:buAutoNum type="arabicPeriod"/>
            </a:pPr>
            <a:r>
              <a:rPr lang="it-IT" sz="1400" dirty="0" smtClean="0"/>
              <a:t>INDICA I SOGGETTI A CUI CONSIGLI  IL LIBRO</a:t>
            </a:r>
          </a:p>
          <a:p>
            <a:pPr marL="342900" indent="-342900">
              <a:buFont typeface="+mj-lt"/>
              <a:buAutoNum type="arabicPeriod"/>
            </a:pPr>
            <a:r>
              <a:rPr lang="it-IT" sz="1400" dirty="0" smtClean="0"/>
              <a:t>ESPRIMI IL TUO GIUDIZIO SUL LIBRO CON UN  VOTO DA 1 A 10</a:t>
            </a:r>
          </a:p>
          <a:p>
            <a:pPr marL="342900" indent="-342900">
              <a:buFont typeface="+mj-lt"/>
              <a:buAutoNum type="arabicPeriod"/>
            </a:pPr>
            <a:r>
              <a:rPr lang="it-IT" sz="1400" dirty="0" smtClean="0"/>
              <a:t>CREA UN’IMMAGINE CHE RAFFIGURI UN MOMENTO SIGNIFICATIVO DELLA STORIA</a:t>
            </a:r>
          </a:p>
          <a:p>
            <a:endParaRPr lang="it-IT" dirty="0"/>
          </a:p>
        </p:txBody>
      </p:sp>
      <p:sp>
        <p:nvSpPr>
          <p:cNvPr id="11" name="CasellaDiTesto 10"/>
          <p:cNvSpPr txBox="1"/>
          <p:nvPr/>
        </p:nvSpPr>
        <p:spPr>
          <a:xfrm>
            <a:off x="5147184" y="3128770"/>
            <a:ext cx="3096344" cy="369332"/>
          </a:xfrm>
          <a:prstGeom prst="rect">
            <a:avLst/>
          </a:prstGeom>
          <a:noFill/>
        </p:spPr>
        <p:txBody>
          <a:bodyPr wrap="square" rtlCol="0">
            <a:spAutoFit/>
          </a:bodyPr>
          <a:lstStyle/>
          <a:p>
            <a:pPr algn="just"/>
            <a:r>
              <a:rPr lang="it-IT" b="1" dirty="0" smtClean="0"/>
              <a:t>Scheda di gruppo</a:t>
            </a:r>
            <a:endParaRPr lang="it-IT" b="1" dirty="0"/>
          </a:p>
        </p:txBody>
      </p:sp>
      <p:sp>
        <p:nvSpPr>
          <p:cNvPr id="12" name="Rettangolo 11"/>
          <p:cNvSpPr/>
          <p:nvPr/>
        </p:nvSpPr>
        <p:spPr>
          <a:xfrm>
            <a:off x="323528" y="3573016"/>
            <a:ext cx="3744416"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4427984" y="3501008"/>
            <a:ext cx="4392488"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Lavoro di</a:t>
            </a:r>
            <a:br>
              <a:rPr lang="it-IT" dirty="0" smtClean="0"/>
            </a:br>
            <a:r>
              <a:rPr lang="it-IT" sz="1800" dirty="0" smtClean="0"/>
              <a:t>Chiara Baldo, Ylenia Lenoci, Noemi Iannizzotto, Lang Saengwong </a:t>
            </a:r>
            <a:endParaRPr lang="it-IT" sz="1800" dirty="0"/>
          </a:p>
        </p:txBody>
      </p:sp>
      <p:pic>
        <p:nvPicPr>
          <p:cNvPr id="4" name="Segnaposto contenuto 3" descr="IMG_1500.JPG"/>
          <p:cNvPicPr>
            <a:picLocks noGrp="1" noChangeAspect="1"/>
          </p:cNvPicPr>
          <p:nvPr>
            <p:ph idx="1"/>
          </p:nvPr>
        </p:nvPicPr>
        <p:blipFill>
          <a:blip r:embed="rId2" cstate="print"/>
          <a:stretch>
            <a:fillRect/>
          </a:stretch>
        </p:blipFill>
        <p:spPr>
          <a:xfrm>
            <a:off x="1542223" y="1600200"/>
            <a:ext cx="6059554"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Lavoro di</a:t>
            </a:r>
            <a:br>
              <a:rPr lang="it-IT" dirty="0" smtClean="0"/>
            </a:br>
            <a:r>
              <a:rPr lang="it-IT" sz="1800" dirty="0" smtClean="0"/>
              <a:t>Giada Ardito, Noemi Chiavetta, Asia Fiamma, Federica Gigliotti, Armanda Kalo  </a:t>
            </a:r>
            <a:endParaRPr lang="it-IT" sz="1800" dirty="0"/>
          </a:p>
        </p:txBody>
      </p:sp>
      <p:pic>
        <p:nvPicPr>
          <p:cNvPr id="4" name="Segnaposto contenuto 3" descr="IMG_1468.JPG"/>
          <p:cNvPicPr>
            <a:picLocks noGrp="1" noChangeAspect="1"/>
          </p:cNvPicPr>
          <p:nvPr>
            <p:ph idx="1"/>
          </p:nvPr>
        </p:nvPicPr>
        <p:blipFill>
          <a:blip r:embed="rId2" cstate="print"/>
          <a:stretch>
            <a:fillRect/>
          </a:stretch>
        </p:blipFill>
        <p:spPr>
          <a:xfrm>
            <a:off x="1547664" y="1556792"/>
            <a:ext cx="6059554"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Lavoro di</a:t>
            </a:r>
            <a:br>
              <a:rPr lang="it-IT" dirty="0" smtClean="0"/>
            </a:br>
            <a:r>
              <a:rPr lang="it-IT" sz="1800" dirty="0" smtClean="0"/>
              <a:t>Martina Grifa, Chiara </a:t>
            </a:r>
            <a:r>
              <a:rPr lang="it-IT" sz="1800" dirty="0" err="1" smtClean="0"/>
              <a:t>Meroni</a:t>
            </a:r>
            <a:r>
              <a:rPr lang="it-IT" sz="1800" dirty="0" smtClean="0"/>
              <a:t>, Gaia Mastella, Roberta Spagnolo, Ilaria Zito</a:t>
            </a:r>
            <a:endParaRPr lang="it-IT" dirty="0"/>
          </a:p>
        </p:txBody>
      </p:sp>
      <p:pic>
        <p:nvPicPr>
          <p:cNvPr id="4" name="Segnaposto contenuto 3" descr="IMG_1470.JPG"/>
          <p:cNvPicPr>
            <a:picLocks noGrp="1" noChangeAspect="1"/>
          </p:cNvPicPr>
          <p:nvPr>
            <p:ph idx="1"/>
          </p:nvPr>
        </p:nvPicPr>
        <p:blipFill>
          <a:blip r:embed="rId2" cstate="print"/>
          <a:stretch>
            <a:fillRect/>
          </a:stretch>
        </p:blipFill>
        <p:spPr>
          <a:xfrm>
            <a:off x="1542223" y="1600200"/>
            <a:ext cx="6059554"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Lavoro di</a:t>
            </a:r>
            <a:br>
              <a:rPr lang="it-IT" dirty="0" smtClean="0"/>
            </a:br>
            <a:r>
              <a:rPr lang="it-IT" sz="2000" dirty="0" smtClean="0"/>
              <a:t>Noemi </a:t>
            </a:r>
            <a:r>
              <a:rPr lang="it-IT" sz="2000" dirty="0" err="1" smtClean="0"/>
              <a:t>Alaimo</a:t>
            </a:r>
            <a:r>
              <a:rPr lang="it-IT" sz="2000" dirty="0" smtClean="0"/>
              <a:t>,</a:t>
            </a:r>
            <a:r>
              <a:rPr lang="it-IT" dirty="0" smtClean="0"/>
              <a:t> </a:t>
            </a:r>
            <a:r>
              <a:rPr lang="it-IT" sz="2000" dirty="0" smtClean="0"/>
              <a:t>Marta </a:t>
            </a:r>
            <a:r>
              <a:rPr lang="it-IT" sz="2000" dirty="0" smtClean="0"/>
              <a:t>Gollin, Martina Lubrano, Chiara Marchesi</a:t>
            </a:r>
            <a:endParaRPr lang="it-IT" sz="2000" dirty="0"/>
          </a:p>
        </p:txBody>
      </p:sp>
      <p:pic>
        <p:nvPicPr>
          <p:cNvPr id="4" name="Segnaposto contenuto 3" descr="IMG_1503.JPG"/>
          <p:cNvPicPr>
            <a:picLocks noGrp="1" noChangeAspect="1"/>
          </p:cNvPicPr>
          <p:nvPr>
            <p:ph idx="1"/>
          </p:nvPr>
        </p:nvPicPr>
        <p:blipFill>
          <a:blip r:embed="rId2" cstate="print"/>
          <a:stretch>
            <a:fillRect/>
          </a:stretch>
        </p:blipFill>
        <p:spPr>
          <a:xfrm>
            <a:off x="1542223" y="1600200"/>
            <a:ext cx="6059554" cy="4525963"/>
          </a:xfr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402</Words>
  <Application>Microsoft Office PowerPoint</Application>
  <PresentationFormat>Presentazione su schermo (4:3)</PresentationFormat>
  <Paragraphs>49</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Tema di Office</vt:lpstr>
      <vt:lpstr>Diapositiva 1</vt:lpstr>
      <vt:lpstr>Diapositiva 2</vt:lpstr>
      <vt:lpstr>Diapositiva 3</vt:lpstr>
      <vt:lpstr>Lavoro di Chiara Baldo, Ylenia Lenoci, Noemi Iannizzotto, Lang Saengwong </vt:lpstr>
      <vt:lpstr>Lavoro di Giada Ardito, Noemi Chiavetta, Asia Fiamma, Federica Gigliotti, Armanda Kalo  </vt:lpstr>
      <vt:lpstr>Lavoro di Martina Grifa, Chiara Meroni, Gaia Mastella, Roberta Spagnolo, Ilaria Zito</vt:lpstr>
      <vt:lpstr>Lavoro di Noemi Alaimo, Marta Gollin, Martina Lubrano, Chiara Marchesi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Cristiana</dc:creator>
  <cp:lastModifiedBy>Cristiana</cp:lastModifiedBy>
  <cp:revision>29</cp:revision>
  <dcterms:created xsi:type="dcterms:W3CDTF">2013-02-17T10:36:22Z</dcterms:created>
  <dcterms:modified xsi:type="dcterms:W3CDTF">2013-03-06T18:05:03Z</dcterms:modified>
</cp:coreProperties>
</file>