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20"/>
  </p:notesMasterIdLst>
  <p:sldIdLst>
    <p:sldId id="256" r:id="rId2"/>
    <p:sldId id="257" r:id="rId3"/>
    <p:sldId id="281" r:id="rId4"/>
    <p:sldId id="274" r:id="rId5"/>
    <p:sldId id="282" r:id="rId6"/>
    <p:sldId id="290" r:id="rId7"/>
    <p:sldId id="258" r:id="rId8"/>
    <p:sldId id="283" r:id="rId9"/>
    <p:sldId id="284" r:id="rId10"/>
    <p:sldId id="285" r:id="rId11"/>
    <p:sldId id="291" r:id="rId12"/>
    <p:sldId id="286" r:id="rId13"/>
    <p:sldId id="288" r:id="rId14"/>
    <p:sldId id="287" r:id="rId15"/>
    <p:sldId id="289" r:id="rId16"/>
    <p:sldId id="273" r:id="rId17"/>
    <p:sldId id="271" r:id="rId18"/>
    <p:sldId id="27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84104"/>
    <a:srgbClr val="B2AC34"/>
    <a:srgbClr val="336822"/>
    <a:srgbClr val="FC9804"/>
    <a:srgbClr val="374C63"/>
    <a:srgbClr val="2F466B"/>
    <a:srgbClr val="28355E"/>
    <a:srgbClr val="004D86"/>
    <a:srgbClr val="035942"/>
    <a:srgbClr val="059F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0" autoAdjust="0"/>
    <p:restoredTop sz="94600" autoAdjust="0"/>
  </p:normalViewPr>
  <p:slideViewPr>
    <p:cSldViewPr>
      <p:cViewPr>
        <p:scale>
          <a:sx n="66" d="100"/>
          <a:sy n="66" d="100"/>
        </p:scale>
        <p:origin x="-173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98F19-B52A-4CB7-BB67-0E29A74EC7E9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8EDE1-9EF7-4E42-BD3E-2903F71C6C8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A8029C-342C-44A9-ACCB-3A82947A6872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329ABB-A7A5-430B-9B9E-E3345FC06C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85793"/>
          </a:xfrm>
        </p:spPr>
        <p:txBody>
          <a:bodyPr>
            <a:noAutofit/>
          </a:bodyPr>
          <a:lstStyle/>
          <a:p>
            <a:r>
              <a:rPr lang="it-IT" b="0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Unità di Apprendimento </a:t>
            </a:r>
            <a:endParaRPr lang="it-IT" b="0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32" y="1214422"/>
            <a:ext cx="9144000" cy="714380"/>
          </a:xfrm>
          <a:solidFill>
            <a:srgbClr val="FC9804">
              <a:alpha val="60000"/>
            </a:srgbClr>
          </a:solidFill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it-IT" sz="5400" dirty="0" smtClean="0">
                <a:solidFill>
                  <a:srgbClr val="336822"/>
                </a:solidFill>
                <a:latin typeface="Matura MT Script Capitals" pitchFamily="66" charset="0"/>
              </a:rPr>
              <a:t>L’Islam</a:t>
            </a:r>
            <a:endParaRPr lang="it-IT" sz="5400" dirty="0">
              <a:solidFill>
                <a:srgbClr val="336822"/>
              </a:solidFill>
              <a:latin typeface="Matura MT Script Capitals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285720" y="1988840"/>
            <a:ext cx="479033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5400" kern="0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dalle origini all’espansione</a:t>
            </a:r>
          </a:p>
          <a:p>
            <a:pPr fontAlgn="base">
              <a:spcAft>
                <a:spcPct val="0"/>
              </a:spcAft>
              <a:defRPr/>
            </a:pPr>
            <a:r>
              <a:rPr lang="it-IT" sz="5400" kern="0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secoli</a:t>
            </a:r>
          </a:p>
          <a:p>
            <a:pPr lvl="0" fontAlgn="base">
              <a:spcAft>
                <a:spcPct val="0"/>
              </a:spcAft>
              <a:defRPr/>
            </a:pPr>
            <a:r>
              <a:rPr kumimoji="0" lang="it-IT" sz="5400" b="0" u="none" strike="noStrike" kern="0" cap="none" spc="30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formal Roman" pitchFamily="66" charset="0"/>
              </a:rPr>
              <a:t>VII</a:t>
            </a:r>
            <a:r>
              <a:rPr kumimoji="0" lang="it-IT" sz="5400" b="0" u="none" strike="noStrike" kern="0" cap="none" spc="30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formal Roman" pitchFamily="66" charset="0"/>
              </a:rPr>
              <a:t> –</a:t>
            </a:r>
            <a:r>
              <a:rPr lang="it-IT" sz="5400" kern="0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formal Roman" pitchFamily="66" charset="0"/>
              </a:rPr>
              <a:t>VIII</a:t>
            </a:r>
          </a:p>
        </p:txBody>
      </p:sp>
      <p:pic>
        <p:nvPicPr>
          <p:cNvPr id="6" name="Immagine 5" descr="islamism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5" y="500042"/>
            <a:ext cx="4000495" cy="5199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I  5 pilastri dell’islam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678657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 5 pilastri della fede sono i 5 principi fondamentali su cui si basava l’insegnamento di Maometto.</a:t>
            </a:r>
          </a:p>
          <a:p>
            <a:pPr marL="514350" indent="-514350">
              <a:buAutoNum type="arabicParenR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Testimoniare che Allah è l’unico dio e che Maometto il suo profeta.</a:t>
            </a:r>
          </a:p>
          <a:p>
            <a:pPr marL="514350" indent="-514350">
              <a:buAutoNum type="arabicParenR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Pregare 5 volte al giorno in direzione di La Mecca e andare ogni venerdì alla moschea.</a:t>
            </a:r>
          </a:p>
          <a:p>
            <a:pPr marL="514350" indent="-514350">
              <a:buAutoNum type="arabicParenR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Digiunare nel mese del Ramadan per condividere la fame e la sete con i poveri.</a:t>
            </a:r>
          </a:p>
          <a:p>
            <a:pPr marL="514350" indent="-514350">
              <a:buAutoNum type="arabicParenR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Fare l’elemosina.</a:t>
            </a:r>
          </a:p>
          <a:p>
            <a:pPr marL="514350" indent="-514350">
              <a:buAutoNum type="arabicParenR"/>
            </a:pP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Fare almeno una volta nella vita un pellegrinaggio a La Mecca.</a:t>
            </a:r>
          </a:p>
          <a:p>
            <a:pPr marL="514350" indent="-514350">
              <a:buAutoNum type="arabicParenR"/>
            </a:pPr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" name="Immagine 9" descr="ramad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357562"/>
            <a:ext cx="2143140" cy="1420665"/>
          </a:xfrm>
          <a:prstGeom prst="rect">
            <a:avLst/>
          </a:prstGeom>
        </p:spPr>
      </p:pic>
      <p:pic>
        <p:nvPicPr>
          <p:cNvPr id="11" name="Immagine 10" descr="preghiera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2093" y="1643050"/>
            <a:ext cx="2101907" cy="1714511"/>
          </a:xfrm>
          <a:prstGeom prst="rect">
            <a:avLst/>
          </a:prstGeom>
        </p:spPr>
      </p:pic>
      <p:pic>
        <p:nvPicPr>
          <p:cNvPr id="6" name="Immagine 5" descr="islam elemosin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7216" y="4857761"/>
            <a:ext cx="1646784" cy="2000240"/>
          </a:xfrm>
          <a:prstGeom prst="rect">
            <a:avLst/>
          </a:prstGeom>
        </p:spPr>
      </p:pic>
      <p:pic>
        <p:nvPicPr>
          <p:cNvPr id="14" name="Immagine 13" descr="mosche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571480"/>
            <a:ext cx="1071570" cy="1449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mosch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2917"/>
            <a:ext cx="8429684" cy="6226843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La moschea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728664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632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dopo la morte di Maometto, iniziano aspre lotte per designare il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successore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il califfo, che detiene sia il potere sia religioso sia politico. I primi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quattro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tutti appartenenti alla famiglia di Maometto, sono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eletti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dagli esponenti più importanti di varie tribù. Sotto la guida dei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califfi elettivi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dal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636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al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645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ha luogo la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prima espansione araba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con la conquista di: Siria, Egitto e Palestina. 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655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gli arabi sconfiggono l’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Impero Persiano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e, per sottomettere anche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l’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Impero Bizantino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si trasformano da abili cavalieri in esperti navigatori, cominciando a praticare la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pirateria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</a:p>
          <a:p>
            <a:pPr marL="514350" indent="-514350">
              <a:buAutoNum type="arabicParenR"/>
            </a:pPr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5" name="Immagine 4" descr="califf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877206"/>
            <a:ext cx="2000232" cy="3123298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I  successori di </a:t>
            </a:r>
            <a:r>
              <a:rPr lang="it-IT" sz="4000" spc="600" dirty="0" err="1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maometto</a:t>
            </a:r>
            <a:endParaRPr lang="it-IT" sz="4000" spc="600" dirty="0" smtClean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10" name="Immagine 9" descr="mahom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1994" y="4286256"/>
            <a:ext cx="2022006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>
              <a:spcBef>
                <a:spcPts val="0"/>
              </a:spcBef>
              <a:defRPr/>
            </a:pPr>
            <a:r>
              <a:rPr lang="it-IT" sz="3600" spc="6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Califfi ereditari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800102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661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una potente famiglia di mercanti della Mecca, gli </a:t>
            </a:r>
            <a:r>
              <a:rPr lang="it-IT" sz="2800" b="1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Omayyadi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si impadronisce del califfato,  e lo rende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ereditario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durante tale periodo si ha la massima espansione dell’islam da Oriente a Occidente, fino all’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Europa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con la conquista di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Spagna e Portogallo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In molte zone dell’Asia e dell’Africa l’economia riceve un forte impulso. In Europa giungono nuovi prodotti, quali riso, cotone, arancio e zafferano e si diffondono le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banche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e le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società d’affari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che gli Arabi avevano conosciuto in Oriente. Inoltre, progredisce l’agricoltura grazie ai nuovi sistemi di irrigazione e al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mulino a vento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; si sviluppa l’artigianato, in particolare: tessuti, armi e carta.</a:t>
            </a:r>
          </a:p>
          <a:p>
            <a:endParaRPr lang="it-IT" sz="280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6" name="Immagine 5" descr="mulino tra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9287" y="2285992"/>
            <a:ext cx="1924713" cy="23574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ArabW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18" y="571480"/>
            <a:ext cx="9146918" cy="524804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0800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L’espansione islamica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4857760"/>
            <a:ext cx="9144000" cy="2000240"/>
          </a:xfrm>
          <a:prstGeom prst="rect">
            <a:avLst/>
          </a:prstGeom>
          <a:solidFill>
            <a:srgbClr val="B2AC34">
              <a:alpha val="47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</a:pP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In 2 secoli gli Arabi creano un vasto impero che si estende dall’Oceano Atlantico a quello Indiano. Dal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661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 al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750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, sotto la </a:t>
            </a:r>
            <a:r>
              <a:rPr lang="it-IT" sz="2550" b="1" u="sng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dinastia degli </a:t>
            </a:r>
            <a:r>
              <a:rPr lang="it-IT" sz="2550" b="1" u="sng" dirty="0" err="1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Omayyadi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, avviene </a:t>
            </a:r>
            <a:r>
              <a:rPr lang="it-IT" sz="2550" b="1" u="sng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la seconda espansione araba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, la più importante. Dopo la caduta del regno visigoto, nel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711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 gli Arabi invadono la Spagna e tentano poi di entrare in Francia ma sono fermati da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Carlo Martello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 a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Poitiers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 nel </a:t>
            </a:r>
            <a:r>
              <a:rPr lang="it-IT" sz="255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732</a:t>
            </a:r>
            <a:r>
              <a:rPr lang="it-IT" sz="255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. </a:t>
            </a:r>
            <a:endParaRPr lang="it-IT" sz="2550" dirty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642918"/>
            <a:ext cx="1785918" cy="2195801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>
              <a:spcBef>
                <a:spcPts val="0"/>
              </a:spcBef>
              <a:defRPr/>
            </a:pPr>
            <a:r>
              <a:rPr lang="it-IT" sz="3600" spc="600" dirty="0" smtClean="0">
                <a:solidFill>
                  <a:schemeClr val="tx2">
                    <a:lumMod val="75000"/>
                  </a:schemeClr>
                </a:solidFill>
                <a:latin typeface="Poor Richard" pitchFamily="18" charset="0"/>
              </a:rPr>
              <a:t>Califfi ereditari: </a:t>
            </a:r>
            <a:r>
              <a:rPr lang="it-IT" sz="3600" spc="600" dirty="0" err="1" smtClean="0">
                <a:solidFill>
                  <a:schemeClr val="tx2">
                    <a:lumMod val="75000"/>
                  </a:schemeClr>
                </a:solidFill>
                <a:latin typeface="Poor Richard" pitchFamily="18" charset="0"/>
              </a:rPr>
              <a:t>abbasidi</a:t>
            </a:r>
            <a:endParaRPr lang="it-IT" sz="3600" spc="600" dirty="0" smtClean="0">
              <a:solidFill>
                <a:schemeClr val="tx2">
                  <a:lumMod val="75000"/>
                </a:schemeClr>
              </a:solidFill>
              <a:latin typeface="Poor Richard" pitchFamily="18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735808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750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dopo un duro scontro, che porta anche alla divisione tra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sunniti</a:t>
            </a:r>
            <a:r>
              <a:rPr lang="it-IT" sz="2800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e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sciiti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agli </a:t>
            </a:r>
            <a:r>
              <a:rPr lang="it-IT" sz="2800" b="1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Omayyadi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subentra la dinastia degli </a:t>
            </a:r>
            <a:r>
              <a:rPr lang="it-IT" sz="2800" b="1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Abbasidi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che mantiene il potere per 3 secoli, durante i quali la civiltà islamica raggiunge il massimo splendore. Gli arabi diventano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tolleranti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con i popoli sottomessi e si aprono alla loro cultura, in certi casi superandola, come nella matematica. A loro si devono 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numeri arabi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e il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sistema decimale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nonché la trasmissione di molte opere di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autori greci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tradotte in lingua araba. Creano un nuovo stile architettonico e originali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decorazioni geometriche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per il divieto di riprodurre uomini e animali.</a:t>
            </a:r>
          </a:p>
          <a:p>
            <a:endParaRPr lang="it-IT" sz="280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5" name="Immagine 4" descr="Alamb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3" y="1937889"/>
            <a:ext cx="1785918" cy="2491243"/>
          </a:xfrm>
          <a:prstGeom prst="rect">
            <a:avLst/>
          </a:prstGeom>
        </p:spPr>
      </p:pic>
      <p:pic>
        <p:nvPicPr>
          <p:cNvPr id="10" name="Immagine 9" descr="pic_mediterraneo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5535" y="4214818"/>
            <a:ext cx="1778465" cy="2643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 bwMode="auto">
          <a:xfrm>
            <a:off x="3143240" y="714356"/>
            <a:ext cx="421481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kumimoji="0" lang="it-IT" sz="29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Poor Richard" pitchFamily="18" charset="0"/>
            </a:endParaRPr>
          </a:p>
        </p:txBody>
      </p:sp>
      <p:sp>
        <p:nvSpPr>
          <p:cNvPr id="40" name="Sottotitolo 2"/>
          <p:cNvSpPr txBox="1">
            <a:spLocks/>
          </p:cNvSpPr>
          <p:nvPr/>
        </p:nvSpPr>
        <p:spPr bwMode="auto">
          <a:xfrm>
            <a:off x="0" y="642918"/>
            <a:ext cx="2786050" cy="62150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Orizzontali: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3. La fuga di Maometto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5. Il libro che contiene i precetti dell'Islam</a:t>
            </a:r>
          </a:p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6. </a:t>
            </a:r>
            <a:r>
              <a:rPr lang="it-IT" sz="2000" u="sng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La battaglia vinta da Carlo Martello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8. Conteneva un Meteorite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10. Quelli arabi hanno rivoluzionato la matematica.</a:t>
            </a:r>
          </a:p>
          <a:p>
            <a:endParaRPr lang="it-IT" sz="2000" b="1" dirty="0" smtClean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Verticali:</a:t>
            </a:r>
            <a:endParaRPr lang="it-IT" sz="2000" dirty="0" smtClean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1. Assalivano i mercanti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2. Città Santa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4. Vi si rifugiò Maometto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7. E' il mese del digiuno</a:t>
            </a:r>
          </a:p>
          <a:p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9. Pastori nomadi della Penisola arabica.</a:t>
            </a:r>
            <a:endParaRPr lang="it-IT" sz="2000" kern="0" dirty="0" smtClean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  <a:p>
            <a:pPr marL="342900" indent="-342900" fontAlgn="base">
              <a:spcAft>
                <a:spcPct val="0"/>
              </a:spcAft>
              <a:buAutoNum type="arabicParenR"/>
            </a:pPr>
            <a:endParaRPr lang="it-IT" sz="1500" b="1" kern="0" dirty="0" smtClean="0">
              <a:solidFill>
                <a:schemeClr val="bg1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00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36000" rIns="36000" bIns="36000">
            <a:noAutofit/>
          </a:bodyPr>
          <a:lstStyle/>
          <a:p>
            <a:pPr algn="ctr"/>
            <a:r>
              <a:rPr lang="it-IT" sz="4000" spc="3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Kozuka Gothic Pr6N B" pitchFamily="34" charset="-128"/>
              </a:rPr>
              <a:t>CRUCIVERBA</a:t>
            </a:r>
            <a:endParaRPr lang="it-IT" sz="4000" spc="3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Kozuka Gothic Pr6N B" pitchFamily="34" charset="-128"/>
            </a:endParaRPr>
          </a:p>
        </p:txBody>
      </p:sp>
      <p:pic>
        <p:nvPicPr>
          <p:cNvPr id="7" name="Immagine 6" descr="islam cruciverb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611852"/>
            <a:ext cx="5000660" cy="6317610"/>
          </a:xfrm>
          <a:prstGeom prst="rect">
            <a:avLst/>
          </a:prstGeom>
        </p:spPr>
      </p:pic>
      <p:pic>
        <p:nvPicPr>
          <p:cNvPr id="8" name="Immagine 7" descr="vel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550" y="4943475"/>
            <a:ext cx="2076450" cy="1914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 bwMode="auto">
          <a:xfrm>
            <a:off x="3143240" y="714356"/>
            <a:ext cx="421481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endParaRPr kumimoji="0" lang="it-IT" sz="29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Poor Richard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00"/>
          </a:xfr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36000" rIns="36000" bIns="36000">
            <a:noAutofit/>
          </a:bodyPr>
          <a:lstStyle/>
          <a:p>
            <a:pPr algn="ctr"/>
            <a:r>
              <a:rPr lang="it-IT" sz="4000" spc="3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Kozuka Gothic Pr6N B" pitchFamily="34" charset="-128"/>
              </a:rPr>
              <a:t>LA LINEA DEL TEMPO</a:t>
            </a:r>
            <a:endParaRPr lang="it-IT" sz="4000" spc="3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Kozuka Gothic Pr6N B" pitchFamily="34" charset="-128"/>
            </a:endParaRPr>
          </a:p>
        </p:txBody>
      </p:sp>
      <p:grpSp>
        <p:nvGrpSpPr>
          <p:cNvPr id="38" name="Gruppo 37"/>
          <p:cNvGrpSpPr/>
          <p:nvPr/>
        </p:nvGrpSpPr>
        <p:grpSpPr>
          <a:xfrm>
            <a:off x="457290" y="4000504"/>
            <a:ext cx="8686710" cy="1260000"/>
            <a:chOff x="457290" y="4064058"/>
            <a:chExt cx="8686710" cy="1260000"/>
          </a:xfrm>
        </p:grpSpPr>
        <p:sp>
          <p:nvSpPr>
            <p:cNvPr id="10" name="Freccia a destra 9"/>
            <p:cNvSpPr/>
            <p:nvPr/>
          </p:nvSpPr>
          <p:spPr>
            <a:xfrm>
              <a:off x="7858116" y="4064058"/>
              <a:ext cx="1285884" cy="1260000"/>
            </a:xfrm>
            <a:prstGeom prst="rightArrow">
              <a:avLst>
                <a:gd name="adj1" fmla="val 70839"/>
                <a:gd name="adj2" fmla="val 69745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6029422" y="4235628"/>
              <a:ext cx="900000" cy="90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655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¼</a:t>
              </a:r>
              <a:endParaRPr lang="it-IT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6958116" y="4235628"/>
              <a:ext cx="900000" cy="90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661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Ñ</a:t>
              </a:r>
              <a:endParaRPr lang="it-IT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314646" y="4235628"/>
              <a:ext cx="900000" cy="9000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622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¸</a:t>
              </a:r>
              <a:endParaRPr lang="it-I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4172034" y="4235628"/>
              <a:ext cx="900000" cy="90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632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º</a:t>
              </a:r>
              <a:endParaRPr lang="it-IT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243340" y="4235628"/>
              <a:ext cx="900000" cy="90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630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¹</a:t>
              </a:r>
              <a:endParaRPr lang="it-IT" sz="3200" b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5100728" y="4235628"/>
              <a:ext cx="900000" cy="9000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634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»</a:t>
              </a:r>
              <a:endParaRPr lang="it-IT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385952" y="4235628"/>
              <a:ext cx="900000" cy="900000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610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∙</a:t>
              </a:r>
              <a:endParaRPr lang="it-IT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457290" y="4235628"/>
              <a:ext cx="900000" cy="9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it-IT" b="1" dirty="0" smtClean="0">
                  <a:solidFill>
                    <a:schemeClr val="bg1">
                      <a:lumMod val="50000"/>
                    </a:schemeClr>
                  </a:solidFill>
                </a:rPr>
                <a:t>570</a:t>
              </a:r>
            </a:p>
            <a:p>
              <a:pPr algn="ctr"/>
              <a:r>
                <a:rPr lang="it-IT" sz="3200" b="1" dirty="0" smtClean="0">
                  <a:solidFill>
                    <a:schemeClr val="bg1">
                      <a:lumMod val="50000"/>
                    </a:schemeClr>
                  </a:solidFill>
                  <a:latin typeface="ZDingbats"/>
                </a:rPr>
                <a:t>¶</a:t>
              </a:r>
              <a:endParaRPr lang="it-IT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39884" y="1697628"/>
            <a:ext cx="7393170" cy="2160000"/>
            <a:chOff x="439884" y="1697628"/>
            <a:chExt cx="7393170" cy="2160000"/>
          </a:xfrm>
        </p:grpSpPr>
        <p:sp>
          <p:nvSpPr>
            <p:cNvPr id="12" name="Rettangolo 11"/>
            <p:cNvSpPr/>
            <p:nvPr/>
          </p:nvSpPr>
          <p:spPr>
            <a:xfrm>
              <a:off x="6929454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h)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Sconfitta Impero Persiano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154628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e)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La carica di Califfo diventa ereditaria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439884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Egira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072066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f)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Visione di Maometto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368546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B)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Maometto c</a:t>
              </a:r>
              <a:r>
                <a:rPr lang="it-IT" sz="150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onquista </a:t>
              </a:r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La Mecca e sconfigge l’idolatria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2297240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c)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Nascita di Maometto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6000760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g)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Morte di Maometto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3225934" y="1697628"/>
              <a:ext cx="903600" cy="21600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r>
                <a:rPr lang="it-IT" sz="1550" b="1" spc="-15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d)</a:t>
              </a:r>
            </a:p>
            <a:p>
              <a:r>
                <a:rPr lang="it-IT" sz="1550" spc="-15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DejaVu Serif Condensed" pitchFamily="18" charset="0"/>
                  <a:cs typeface="Lucida Sans Unicode" pitchFamily="34" charset="0"/>
                </a:rPr>
                <a:t>L’islam si diffonde in tutta  la Penisola Arabica</a:t>
              </a:r>
              <a:endParaRPr lang="it-IT" sz="1550" spc="-150" dirty="0">
                <a:solidFill>
                  <a:schemeClr val="accent2">
                    <a:lumMod val="75000"/>
                  </a:schemeClr>
                </a:solidFill>
                <a:latin typeface="+mj-lt"/>
                <a:ea typeface="DejaVu Serif Condensed" pitchFamily="18" charset="0"/>
                <a:cs typeface="Lucida Sans Unicode" pitchFamily="34" charset="0"/>
              </a:endParaRPr>
            </a:p>
          </p:txBody>
        </p:sp>
      </p:grpSp>
      <p:sp>
        <p:nvSpPr>
          <p:cNvPr id="39" name="Sottotitolo 2"/>
          <p:cNvSpPr txBox="1">
            <a:spLocks/>
          </p:cNvSpPr>
          <p:nvPr/>
        </p:nvSpPr>
        <p:spPr bwMode="auto">
          <a:xfrm>
            <a:off x="428596" y="714356"/>
            <a:ext cx="87154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ts val="3300"/>
              </a:lnSpc>
              <a:spcAft>
                <a:spcPct val="0"/>
              </a:spcAft>
            </a:pPr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Pristina" pitchFamily="66" charset="0"/>
              </a:rPr>
              <a:t>Abbina le lettere ai numeri e disponi gli avvenimenti storici in ordine cronologico seguendo la linea del tempo.</a:t>
            </a:r>
            <a:endParaRPr kumimoji="0" lang="it-IT" sz="2800" u="none" strike="noStrike" kern="0" cap="none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Pristina" pitchFamily="66" charset="0"/>
            </a:endParaRPr>
          </a:p>
        </p:txBody>
      </p:sp>
      <p:sp>
        <p:nvSpPr>
          <p:cNvPr id="40" name="Sottotitolo 2"/>
          <p:cNvSpPr txBox="1">
            <a:spLocks/>
          </p:cNvSpPr>
          <p:nvPr/>
        </p:nvSpPr>
        <p:spPr bwMode="auto">
          <a:xfrm>
            <a:off x="428596" y="5143512"/>
            <a:ext cx="7429552" cy="35719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C)             F)             A)            B)            G)            D)            H)             E) </a:t>
            </a:r>
            <a:endParaRPr kumimoji="0" lang="it-IT" sz="200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4" name="Sottotitolo 2"/>
          <p:cNvSpPr txBox="1">
            <a:spLocks/>
          </p:cNvSpPr>
          <p:nvPr/>
        </p:nvSpPr>
        <p:spPr bwMode="auto">
          <a:xfrm>
            <a:off x="428596" y="5072074"/>
            <a:ext cx="74295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ts val="3000"/>
              </a:lnSpc>
              <a:spcAft>
                <a:spcPct val="0"/>
              </a:spcAft>
            </a:pPr>
            <a:endParaRPr lang="it-IT" sz="2900" kern="0" dirty="0" smtClean="0">
              <a:solidFill>
                <a:schemeClr val="tx2">
                  <a:lumMod val="10000"/>
                </a:schemeClr>
              </a:solidFill>
              <a:latin typeface="Script MT Bold" pitchFamily="66" charset="0"/>
            </a:endParaRPr>
          </a:p>
          <a:p>
            <a:pPr fontAlgn="base">
              <a:lnSpc>
                <a:spcPts val="3000"/>
              </a:lnSpc>
              <a:spcAft>
                <a:spcPct val="0"/>
              </a:spcAft>
            </a:pPr>
            <a:r>
              <a:rPr lang="it-IT" sz="20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</a:t>
            </a:r>
          </a:p>
          <a:p>
            <a:pPr fontAlgn="base">
              <a:lnSpc>
                <a:spcPts val="3000"/>
              </a:lnSpc>
              <a:spcAft>
                <a:spcPct val="0"/>
              </a:spcAft>
            </a:pPr>
            <a:r>
              <a:rPr lang="it-IT" sz="20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 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r>
              <a:rPr lang="it-IT" sz="2900" kern="0" dirty="0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      </a:t>
            </a:r>
            <a:r>
              <a:rPr lang="it-IT" sz="2900" kern="0" dirty="0" err="1" smtClean="0">
                <a:solidFill>
                  <a:schemeClr val="accent2">
                    <a:lumMod val="75000"/>
                  </a:schemeClr>
                </a:solidFill>
                <a:latin typeface="Script MT Bold" pitchFamily="66" charset="0"/>
              </a:rPr>
              <a:t>…</a:t>
            </a:r>
            <a:endParaRPr lang="it-IT" sz="2900" dirty="0" smtClean="0">
              <a:solidFill>
                <a:schemeClr val="accent2">
                  <a:lumMod val="75000"/>
                </a:schemeClr>
              </a:solidFill>
              <a:latin typeface="Script MT Bold" pitchFamily="66" charset="0"/>
            </a:endParaRPr>
          </a:p>
          <a:p>
            <a:pPr fontAlgn="base">
              <a:lnSpc>
                <a:spcPts val="3000"/>
              </a:lnSpc>
              <a:spcAft>
                <a:spcPct val="0"/>
              </a:spcAft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Pristina" pitchFamily="66" charset="0"/>
              </a:rPr>
              <a:t>Scrivi sopra i puntini le lettere corrispondenti agli eventi</a:t>
            </a:r>
            <a:endParaRPr lang="it-IT" sz="2900" kern="0" dirty="0" smtClean="0">
              <a:solidFill>
                <a:schemeClr val="tx2">
                  <a:lumMod val="10000"/>
                </a:schemeClr>
              </a:solidFill>
              <a:latin typeface="Pristina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714356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ts val="3000"/>
              </a:lnSpc>
              <a:spcAft>
                <a:spcPct val="0"/>
              </a:spcAft>
            </a:pPr>
            <a:r>
              <a:rPr lang="it-IT" sz="3200" dirty="0" smtClean="0">
                <a:solidFill>
                  <a:schemeClr val="bg2">
                    <a:lumMod val="50000"/>
                  </a:schemeClr>
                </a:solidFill>
                <a:latin typeface="Rage Italic" pitchFamily="66" charset="0"/>
                <a:ea typeface="Times New Roman" pitchFamily="18" charset="0"/>
                <a:cs typeface="Times New Roman" pitchFamily="18" charset="0"/>
              </a:rPr>
              <a:t>Ricostruisci gli avvenimenti storici inserendo nella tabella le date o i nomi dei rispettivi protagonisti</a:t>
            </a:r>
            <a:r>
              <a:rPr lang="it-IT" sz="3200" dirty="0" smtClean="0">
                <a:latin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</a:rPr>
            </a:br>
            <a:endParaRPr kumimoji="0" lang="it-IT" sz="290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Poor Richard" pitchFamily="18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71406" y="1622568"/>
          <a:ext cx="8929751" cy="5092580"/>
        </p:xfrm>
        <a:graphic>
          <a:graphicData uri="http://schemas.openxmlformats.org/drawingml/2006/table">
            <a:tbl>
              <a:tblPr/>
              <a:tblGrid>
                <a:gridCol w="850456"/>
                <a:gridCol w="2534219"/>
                <a:gridCol w="5545076"/>
              </a:tblGrid>
              <a:tr h="42534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Date</a:t>
                      </a: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Chi?</a:t>
                      </a: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Cosa fa</a:t>
                      </a: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6841">
                <a:tc>
                  <a:txBody>
                    <a:bodyPr/>
                    <a:lstStyle/>
                    <a:p>
                      <a:r>
                        <a:rPr kumimoji="0" lang="it-IT" sz="18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750</a:t>
                      </a:r>
                      <a:endParaRPr kumimoji="0" lang="it-IT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kumimoji="0" lang="it-IT" sz="18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Abbasidi</a:t>
                      </a:r>
                      <a:endParaRPr kumimoji="0" lang="it-IT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Sotto il loro dominio la civiltà islamica raggiunge il massimo splendore.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6841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661</a:t>
                      </a:r>
                      <a:endParaRPr lang="it-IT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kumimoji="0" lang="it-IT" sz="1800" b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Coreisciti</a:t>
                      </a:r>
                      <a:endParaRPr kumimoji="0" lang="it-IT" sz="18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Una potente famiglia di mercanti si impadronisce del califfato e lo rende ereditario.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8400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aiandra GD" pitchFamily="34" charset="0"/>
                        </a:rPr>
                        <a:t>630</a:t>
                      </a:r>
                      <a:endParaRPr lang="it-IT" sz="1800" b="1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Maometto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Conquista La Mecca e la consacra al culto di Allah sconfiggendo l’idolatria.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8007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665</a:t>
                      </a:r>
                      <a:endParaRPr lang="it-IT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Omayyadi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Sconfiggono l’Impero Persiano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74588">
                <a:tc>
                  <a:txBody>
                    <a:bodyPr/>
                    <a:lstStyle/>
                    <a:p>
                      <a:r>
                        <a:rPr lang="it-IT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622</a:t>
                      </a:r>
                      <a:endParaRPr lang="it-IT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Maometto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Si rifugia a Yatrib a causa delle persecuzioni da parte dei mercanti.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684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636 - 645</a:t>
                      </a:r>
                      <a:endParaRPr lang="it-IT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Omayyadi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Realizzano la prima espansione araba conquistando ampi territori.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840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632</a:t>
                      </a:r>
                      <a:endParaRPr lang="it-IT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Maometto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Muore e viene </a:t>
                      </a:r>
                      <a:r>
                        <a:rPr lang="it-IT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eletto</a:t>
                      </a:r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 il</a:t>
                      </a:r>
                      <a:r>
                        <a:rPr lang="it-IT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primo successore, </a:t>
                      </a:r>
                      <a:r>
                        <a:rPr lang="it-IT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Abū </a:t>
                      </a:r>
                      <a:r>
                        <a:rPr lang="it-IT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Bakr</a:t>
                      </a:r>
                      <a:r>
                        <a:rPr lang="it-IT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it-IT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</a:rPr>
                        <a:t>suo cognato.</a:t>
                      </a:r>
                      <a:endParaRPr lang="it-IT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3684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711</a:t>
                      </a:r>
                      <a:endParaRPr lang="it-IT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Omayyadi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8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Conquistano </a:t>
                      </a:r>
                      <a:r>
                        <a:rPr lang="it-IT" sz="18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aiandra GD" pitchFamily="34" charset="0"/>
                          <a:ea typeface="Times New Roman"/>
                          <a:cs typeface="Times New Roman"/>
                        </a:rPr>
                        <a:t>la Penisola Iberica.</a:t>
                      </a:r>
                      <a:endParaRPr lang="it-IT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Maiandra GD" pitchFamily="34" charset="0"/>
                        <a:ea typeface="Times New Roman"/>
                        <a:cs typeface="Times New Roman"/>
                      </a:endParaRPr>
                    </a:p>
                  </a:txBody>
                  <a:tcPr marL="21073" marR="21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0" tIns="36000" rIns="36000" bIns="36000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3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Kozuka Gothic Pr6N B" pitchFamily="34" charset="-128"/>
                <a:cs typeface="+mj-cs"/>
              </a:rPr>
              <a:t>COMPLETA LA TABELLA</a:t>
            </a:r>
            <a:endParaRPr kumimoji="0" lang="it-IT" sz="4000" b="1" i="0" u="none" strike="noStrike" kern="1200" cap="none" spc="3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itchFamily="82" charset="0"/>
              <a:ea typeface="Kozuka Gothic Pr6N B" pitchFamily="34" charset="-128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mappa mar ros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5069302" cy="6143644"/>
          </a:xfrm>
          <a:prstGeom prst="rect">
            <a:avLst/>
          </a:prstGeom>
        </p:spPr>
      </p:pic>
      <p:sp>
        <p:nvSpPr>
          <p:cNvPr id="4" name="Sottotitolo 2"/>
          <p:cNvSpPr txBox="1">
            <a:spLocks/>
          </p:cNvSpPr>
          <p:nvPr/>
        </p:nvSpPr>
        <p:spPr bwMode="auto">
          <a:xfrm>
            <a:off x="5000628" y="714356"/>
            <a:ext cx="414337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La penisola arabica è un territorio molto esteso, per lo più desertico, circondato dai seguenti mari: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nord </a:t>
            </a: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ovest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it-IT" sz="2900" b="1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Mar Mediterraneo</a:t>
            </a:r>
            <a:endParaRPr lang="it-IT" sz="2900" b="1" kern="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Ad </a:t>
            </a: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ovest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it-IT" sz="2900" b="1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Mar Rosso</a:t>
            </a:r>
            <a:endParaRPr lang="it-IT" sz="2900" b="1" kern="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sud est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it-IT" sz="2900" b="1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Mar</a:t>
            </a:r>
            <a:r>
              <a:rPr lang="it-IT" sz="2900" b="1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Arabico</a:t>
            </a:r>
            <a:endParaRPr lang="it-IT" sz="2900" b="1" kern="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it-IT" sz="2900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sud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it-IT" sz="2900" b="1" kern="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Golfo di Aden</a:t>
            </a:r>
            <a:endParaRPr lang="it-IT" sz="2900" b="1" kern="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endParaRPr lang="it-IT" sz="2900" kern="0" dirty="0" smtClean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endParaRPr lang="it-IT" sz="2900" kern="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5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noAutofit/>
          </a:bodyPr>
          <a:lstStyle/>
          <a:p>
            <a:pPr marL="0"/>
            <a:r>
              <a:rPr lang="it-IT" spc="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ea typeface="Kozuka Gothic Pr6N B" pitchFamily="34" charset="-128"/>
              </a:rPr>
              <a:t> </a:t>
            </a:r>
            <a:r>
              <a:rPr lang="it-IT" spc="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Kozuka Gothic Pr6N B" pitchFamily="34" charset="-128"/>
              </a:rPr>
              <a:t>LA PENISOLA ARABICA</a:t>
            </a:r>
            <a:endParaRPr lang="it-IT" spc="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ea typeface="Kozuka Gothic Pr6N B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DESERT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12630"/>
            <a:ext cx="5072098" cy="3316372"/>
          </a:xfrm>
          <a:prstGeom prst="rect">
            <a:avLst/>
          </a:prstGeom>
        </p:spPr>
      </p:pic>
      <p:pic>
        <p:nvPicPr>
          <p:cNvPr id="8" name="Immagine 7" descr="o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5" y="357166"/>
            <a:ext cx="4095777" cy="3071834"/>
          </a:xfrm>
          <a:prstGeom prst="rect">
            <a:avLst/>
          </a:prstGeom>
        </p:spPr>
      </p:pic>
      <p:sp>
        <p:nvSpPr>
          <p:cNvPr id="5" name="Tito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36000" tIns="36000" rIns="36000" bIns="3600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i="0" u="none" strike="noStrike" kern="1200" cap="none" spc="60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Kozuka Gothic Pr6N B" pitchFamily="34" charset="-128"/>
              </a:rPr>
              <a:t>LA</a:t>
            </a:r>
            <a:r>
              <a:rPr kumimoji="0" lang="it-IT" sz="4800" i="0" u="none" strike="noStrike" kern="1200" cap="none" spc="60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Kozuka Gothic Pr6N B" pitchFamily="34" charset="-128"/>
              </a:rPr>
              <a:t> PENISOLA ARABICA</a:t>
            </a:r>
            <a:endParaRPr kumimoji="0" lang="it-IT" sz="4800" i="0" u="none" strike="noStrike" kern="1200" cap="none" spc="60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itchFamily="82" charset="0"/>
              <a:ea typeface="Kozuka Gothic Pr6N B" pitchFamily="34" charset="-128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L'Arabia è una terra con un </a:t>
            </a:r>
            <a:r>
              <a:rPr lang="it-IT" sz="39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clima arido</a:t>
            </a: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in cui le piogge sono molto scarse e la maggior parte del territorio è occupato dal </a:t>
            </a:r>
            <a:r>
              <a:rPr lang="it-IT" sz="39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deserto.</a:t>
            </a: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Vi si trovano ogni tanto delle </a:t>
            </a:r>
            <a:r>
              <a:rPr lang="it-IT" sz="39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oasi</a:t>
            </a: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unici luoghi in cui c’è acqua. Qui sono sorti villaggi, poi sviluppatisi in città. Già dai tempi più antichi, vi vivevano stabilmente delle </a:t>
            </a:r>
            <a:r>
              <a:rPr lang="it-IT" sz="39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popolazioni sedentarie</a:t>
            </a: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costituite da gruppi di artigiani, commercianti e contadini, i quali coltivavano piante di </a:t>
            </a:r>
            <a:r>
              <a:rPr lang="it-IT" sz="39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cereali</a:t>
            </a:r>
            <a:r>
              <a:rPr lang="it-IT" sz="39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come grano e orzo, e palme da dattero.</a:t>
            </a:r>
          </a:p>
          <a:p>
            <a:endParaRPr lang="it-IT" dirty="0"/>
          </a:p>
        </p:txBody>
      </p:sp>
      <p:pic>
        <p:nvPicPr>
          <p:cNvPr id="13" name="Immagine 12" descr="palme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928802"/>
            <a:ext cx="923167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eduin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5765800" cy="2286000"/>
          </a:xfrm>
          <a:prstGeom prst="rect">
            <a:avLst/>
          </a:prstGeom>
        </p:spPr>
      </p:pic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81439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Nel VII sec., nella zona centrale desertica, vive una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popolazione nomade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di pastori e commercianti, i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beduini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Essi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trasportano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le loro merci con 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dromedari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 abitano nelle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tende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er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sopravvivere fanno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razzie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: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 predoni  del deserto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derubano gli abitanti delle oasi o le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carovane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di passaggio. I beduini sono divisi in tante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tribù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in lotta tra loro,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 a capo di ogni tribù c‘è un uomo saggio e coraggioso chiamato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sceicco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8" name="Immagine 7" descr="deserto dromed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264" y="4572008"/>
            <a:ext cx="3339736" cy="2285992"/>
          </a:xfrm>
          <a:prstGeom prst="rect">
            <a:avLst/>
          </a:prstGeom>
        </p:spPr>
      </p:pic>
      <p:pic>
        <p:nvPicPr>
          <p:cNvPr id="12" name="Immagine 11" descr="sultan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3006904"/>
            <a:ext cx="1571604" cy="1555566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0" y="0"/>
            <a:ext cx="9144000" cy="64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36000" tIns="36000" rIns="36000" bIns="3600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all" spc="600" normalizeH="0" baseline="0" noProof="0" dirty="0" smtClean="0">
                <a:ln w="6350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itchFamily="82" charset="0"/>
                <a:ea typeface="Kozuka Gothic Pr6N B" pitchFamily="34" charset="-128"/>
                <a:cs typeface="+mj-cs"/>
              </a:rPr>
              <a:t>I BEDUINI</a:t>
            </a:r>
            <a:endParaRPr kumimoji="0" lang="it-IT" sz="4000" b="1" i="0" u="none" strike="noStrike" kern="1200" cap="all" spc="600" normalizeH="0" baseline="0" noProof="0" dirty="0">
              <a:ln w="6350"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gerian" pitchFamily="82" charset="0"/>
              <a:ea typeface="Kozuka Gothic Pr6N B" pitchFamily="34" charset="-128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LA RELIGIONE</a:t>
            </a:r>
            <a:endParaRPr lang="it-IT" sz="4000" spc="300" dirty="0" smtClean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650082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 beduini erano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politeisti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ogni tribù adorava divinità diverse. L'unica cosa che avevano in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comune,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oltre alla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lingua araba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era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La Mecca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la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città sacra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tutti gli arabi, che vi andavano una volta l'anno in pellegrinaggio per adorare  la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Pietra Nera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Il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meteorite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considerato di origine divina, era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custodito in un edificio di forma cubica, chiamato </a:t>
            </a:r>
            <a:r>
              <a:rPr lang="it-IT" sz="2800" b="1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Kaaba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La città era meta anche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di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mercanti che vi giungevano per vendere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le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merci ai pellegrini ed era governata da una potente tribù di commercianti: i </a:t>
            </a:r>
            <a:r>
              <a:rPr lang="it-IT" sz="2800" b="1" dirty="0" err="1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Coreisciti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" name="Immagine 9" descr="MINIATU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714356"/>
            <a:ext cx="2575296" cy="4286280"/>
          </a:xfrm>
          <a:prstGeom prst="rect">
            <a:avLst/>
          </a:prstGeom>
        </p:spPr>
      </p:pic>
      <p:pic>
        <p:nvPicPr>
          <p:cNvPr id="14" name="Immagine 13" descr="Mohammed kaaba 1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5072074"/>
            <a:ext cx="2453521" cy="17351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pietra ner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230024"/>
            <a:ext cx="3960508" cy="2628000"/>
          </a:xfrm>
          <a:prstGeom prst="rect">
            <a:avLst/>
          </a:prstGeom>
        </p:spPr>
      </p:pic>
      <p:pic>
        <p:nvPicPr>
          <p:cNvPr id="20" name="Immagine 19" descr="Kaa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733" y="642918"/>
            <a:ext cx="3240299" cy="3132000"/>
          </a:xfrm>
          <a:prstGeom prst="rect">
            <a:avLst/>
          </a:prstGeom>
        </p:spPr>
      </p:pic>
      <p:pic>
        <p:nvPicPr>
          <p:cNvPr id="21" name="Immagine 20" descr="kaaba inte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3720" y="3726024"/>
            <a:ext cx="3240312" cy="3132000"/>
          </a:xfrm>
          <a:prstGeom prst="rect">
            <a:avLst/>
          </a:prstGeom>
        </p:spPr>
      </p:pic>
      <p:pic>
        <p:nvPicPr>
          <p:cNvPr id="25" name="Immagine 24" descr="pietra ner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4230024"/>
            <a:ext cx="1906225" cy="2628000"/>
          </a:xfrm>
          <a:prstGeom prst="rect">
            <a:avLst/>
          </a:prstGeom>
        </p:spPr>
      </p:pic>
      <p:pic>
        <p:nvPicPr>
          <p:cNvPr id="23" name="Immagine 22" descr="La Mecca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0" y="571481"/>
            <a:ext cx="5884202" cy="3714775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</a:rPr>
              <a:t>LA MECCA</a:t>
            </a:r>
            <a:endParaRPr lang="it-IT" sz="4000" spc="300" dirty="0" smtClean="0">
              <a:solidFill>
                <a:schemeClr val="accent4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Gabriele arcangelo porta la Rivelazione di Dio a Maometto vel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995" y="1214422"/>
            <a:ext cx="3840005" cy="4429156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Maometto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5286380" cy="6215082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Maometto nasce alla Mecca 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570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resta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orfano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 viene allevato dal nonno mercante, con il quale fa lunghi viaggi. Entra in contatto con culture diverse e subisce l’influenza delle due religioni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monoteiste,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ebraica e cristiana. 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610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secondo la tradizione, gli appare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l’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arcangelo Gabriele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il quale gli rivela che l’unico vero Dio è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Allah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e che lui sarà il suo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profeta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 Da allora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inizia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predicare la nuova religione monoteista: l’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islam</a:t>
            </a:r>
            <a:endParaRPr lang="it-IT" sz="2800" b="1" u="sng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 bwMode="auto">
          <a:xfrm>
            <a:off x="5286380" y="5715016"/>
            <a:ext cx="3857620" cy="50006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it-IT" sz="2800" kern="0" dirty="0" smtClean="0">
                <a:solidFill>
                  <a:schemeClr val="accent2">
                    <a:lumMod val="75000"/>
                  </a:schemeClr>
                </a:solidFill>
                <a:latin typeface="Matura MT Script Capitals" pitchFamily="66" charset="0"/>
              </a:rPr>
              <a:t>la visione di Maometto</a:t>
            </a:r>
            <a:endParaRPr lang="it-IT" sz="2800" kern="0" dirty="0">
              <a:solidFill>
                <a:schemeClr val="accent2">
                  <a:lumMod val="75000"/>
                </a:schemeClr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L’ÈGIRA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771527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 mercanti di La Mecca si rendono conto che la diffusione della nuova religione monoteista può far diminuire i commerci dovuti all’afflusso dei pellegrini, i quali vi si recavano in gran numero per adorare varie divinità. Maometto è quindi  perseguitato e costretto, a rifugiarsi a Yatrib, la futura Medina , la città del Profeta. Il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622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anno dell’ègira, la fuga di Maometto, diventa l’anno zero dei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seguaci dell’islam</a:t>
            </a:r>
            <a:r>
              <a:rPr lang="it-IT" sz="2800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: i mussulmani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.</a:t>
            </a:r>
          </a:p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630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Maometto, con un folto gruppo di fedeli, riesce però a conquistare La Mecca e la consacra al culto di Allah. Nel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634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due anni dopo la sua morte, l’intera Penisola arabica era convertita alla fede islamica.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5" name="Immagine 14" descr="Bellini_Maome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642918"/>
            <a:ext cx="1573200" cy="2137939"/>
          </a:xfrm>
          <a:prstGeom prst="rect">
            <a:avLst/>
          </a:prstGeom>
        </p:spPr>
      </p:pic>
      <p:pic>
        <p:nvPicPr>
          <p:cNvPr id="16" name="Immagine 15" descr="yatri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2786058"/>
            <a:ext cx="1573200" cy="2097643"/>
          </a:xfrm>
          <a:prstGeom prst="rect">
            <a:avLst/>
          </a:prstGeom>
        </p:spPr>
      </p:pic>
      <p:pic>
        <p:nvPicPr>
          <p:cNvPr id="12" name="Immagine 11" descr="EGIR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4" y="4759908"/>
            <a:ext cx="1573200" cy="2100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36000" tIns="36000" rIns="36000" bIns="36000">
            <a:noAutofit/>
          </a:bodyPr>
          <a:lstStyle/>
          <a:p>
            <a:pPr marL="0" lvl="0" algn="ctr">
              <a:spcBef>
                <a:spcPts val="0"/>
              </a:spcBef>
              <a:defRPr/>
            </a:pPr>
            <a:r>
              <a:rPr lang="it-IT" sz="4000" spc="3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islam: sottomissione a dio</a:t>
            </a: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0" y="642918"/>
            <a:ext cx="614363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La rivelazione di Allah a Maometto è raccolta nel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Corano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il libro sacro contiene i principi della fede, le regole che il fedele deve seguire per andare in paradiso e molte indicazioni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sulla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vita sociale e politica.</a:t>
            </a:r>
          </a:p>
          <a:p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I seguaci dell’islam, i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mussulmani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devono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accettare 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la volontà di Dio, che si manifesta nei fatti di tutti i giorni, e, per diffondere la religione islamica, hanno il dovere di combattere la </a:t>
            </a:r>
            <a:r>
              <a:rPr lang="it-IT" sz="2800" b="1" u="sng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jihad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, “guerra santa”, che dopo la morte di Maometto diventa una guerra di conquista.</a:t>
            </a:r>
          </a:p>
        </p:txBody>
      </p:sp>
      <p:pic>
        <p:nvPicPr>
          <p:cNvPr id="18" name="Immagine 17" descr="esercito-maometto-schierato-battaglia-1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0988" y="2714619"/>
            <a:ext cx="2893012" cy="4143381"/>
          </a:xfrm>
          <a:prstGeom prst="rect">
            <a:avLst/>
          </a:prstGeom>
        </p:spPr>
      </p:pic>
      <p:pic>
        <p:nvPicPr>
          <p:cNvPr id="13" name="Immagine 12" descr="islam cora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857232"/>
            <a:ext cx="1928826" cy="18479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Personalizzato 75">
      <a:dk1>
        <a:srgbClr val="AB5500"/>
      </a:dk1>
      <a:lt1>
        <a:srgbClr val="FFC68E"/>
      </a:lt1>
      <a:dk2>
        <a:srgbClr val="4B9831"/>
      </a:dk2>
      <a:lt2>
        <a:srgbClr val="FFAA56"/>
      </a:lt2>
      <a:accent1>
        <a:srgbClr val="FF935E"/>
      </a:accent1>
      <a:accent2>
        <a:srgbClr val="387025"/>
      </a:accent2>
      <a:accent3>
        <a:srgbClr val="FFC68E"/>
      </a:accent3>
      <a:accent4>
        <a:srgbClr val="FF9933"/>
      </a:accent4>
      <a:accent5>
        <a:srgbClr val="FFEAD6"/>
      </a:accent5>
      <a:accent6>
        <a:srgbClr val="923100"/>
      </a:accent6>
      <a:hlink>
        <a:srgbClr val="FFF52F"/>
      </a:hlink>
      <a:folHlink>
        <a:srgbClr val="E57200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4040</TotalTime>
  <Words>1481</Words>
  <Application>Microsoft Office PowerPoint</Application>
  <PresentationFormat>Presentazione su schermo (4:3)</PresentationFormat>
  <Paragraphs>129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Vertice</vt:lpstr>
      <vt:lpstr>Unità di Apprendimento </vt:lpstr>
      <vt:lpstr> LA PENISOLA ARABICA</vt:lpstr>
      <vt:lpstr>LA PENISOLA ARABICA</vt:lpstr>
      <vt:lpstr>Diapositiva 4</vt:lpstr>
      <vt:lpstr>LA RELIGIONE</vt:lpstr>
      <vt:lpstr>LA MECCA</vt:lpstr>
      <vt:lpstr>Maometto</vt:lpstr>
      <vt:lpstr>L’ÈGIRA</vt:lpstr>
      <vt:lpstr>islam: sottomissione a dio</vt:lpstr>
      <vt:lpstr>I  5 pilastri dell’islam</vt:lpstr>
      <vt:lpstr>La moschea</vt:lpstr>
      <vt:lpstr>I  successori di maometto</vt:lpstr>
      <vt:lpstr>Califfi ereditari</vt:lpstr>
      <vt:lpstr>L’espansione islamica</vt:lpstr>
      <vt:lpstr>Califfi ereditari: abbasidi</vt:lpstr>
      <vt:lpstr>CRUCIVERBA</vt:lpstr>
      <vt:lpstr>LA LINEA DEL TEMPO</vt:lpstr>
      <vt:lpstr>Diapositiva 18</vt:lpstr>
    </vt:vector>
  </TitlesOfParts>
  <Company>&gt;.&lt;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di Apprendimento 2</dc:title>
  <dc:creator>Pc</dc:creator>
  <cp:lastModifiedBy>Cristiana</cp:lastModifiedBy>
  <cp:revision>769</cp:revision>
  <dcterms:created xsi:type="dcterms:W3CDTF">2011-12-04T11:24:48Z</dcterms:created>
  <dcterms:modified xsi:type="dcterms:W3CDTF">2013-03-15T16:00:39Z</dcterms:modified>
</cp:coreProperties>
</file>