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291" r:id="rId2"/>
    <p:sldId id="257" r:id="rId3"/>
    <p:sldId id="279" r:id="rId4"/>
    <p:sldId id="276" r:id="rId5"/>
    <p:sldId id="258" r:id="rId6"/>
    <p:sldId id="265" r:id="rId7"/>
    <p:sldId id="277" r:id="rId8"/>
    <p:sldId id="274" r:id="rId9"/>
    <p:sldId id="282" r:id="rId10"/>
    <p:sldId id="292" r:id="rId11"/>
    <p:sldId id="283" r:id="rId12"/>
    <p:sldId id="278" r:id="rId13"/>
    <p:sldId id="288" r:id="rId14"/>
    <p:sldId id="275" r:id="rId15"/>
    <p:sldId id="286" r:id="rId16"/>
    <p:sldId id="287" r:id="rId17"/>
    <p:sldId id="289" r:id="rId18"/>
    <p:sldId id="284" r:id="rId19"/>
    <p:sldId id="285" r:id="rId20"/>
    <p:sldId id="290" r:id="rId21"/>
    <p:sldId id="293" r:id="rId22"/>
    <p:sldId id="256" r:id="rId2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409"/>
    <a:srgbClr val="11351A"/>
    <a:srgbClr val="D0E7CF"/>
    <a:srgbClr val="346826"/>
    <a:srgbClr val="FFF8E5"/>
    <a:srgbClr val="FFFDFB"/>
    <a:srgbClr val="195B01"/>
    <a:srgbClr val="F8DDBA"/>
    <a:srgbClr val="AEC6B4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49" autoAdjust="0"/>
  </p:normalViewPr>
  <p:slideViewPr>
    <p:cSldViewPr>
      <p:cViewPr>
        <p:scale>
          <a:sx n="60" d="100"/>
          <a:sy n="60" d="100"/>
        </p:scale>
        <p:origin x="-739" y="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14FBD1-A7C1-496E-9F87-651032BC1E1F}" type="datetimeFigureOut">
              <a:rPr lang="it-IT"/>
              <a:pPr>
                <a:defRPr/>
              </a:pPr>
              <a:t>30/03/2015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6F7245-0260-4430-835E-6C8BF53280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F7245-0260-4430-835E-6C8BF532805C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F7245-0260-4430-835E-6C8BF532805C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F7245-0260-4430-835E-6C8BF532805C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F7245-0260-4430-835E-6C8BF532805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F7245-0260-4430-835E-6C8BF532805C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F7245-0260-4430-835E-6C8BF532805C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533400"/>
            <a:ext cx="6629400" cy="3067050"/>
          </a:xfrm>
        </p:spPr>
        <p:txBody>
          <a:bodyPr/>
          <a:lstStyle>
            <a:lvl1pPr algn="l">
              <a:defRPr sz="66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6629400" cy="17526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6600CC"/>
                </a:solidFill>
              </a:defRPr>
            </a:lvl1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47800" y="6381750"/>
            <a:ext cx="12192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381750"/>
            <a:ext cx="3962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C339A-7EAF-4E25-A522-060D69B2786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FBEB0-8933-41E6-A068-C98FBDEB9D5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19900" y="274638"/>
            <a:ext cx="18669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9200" y="274638"/>
            <a:ext cx="54483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2CA3-D4FF-4B7C-94FC-A733D2D593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5179-77D0-454F-AF3E-1C6F03D679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35FF0-7F86-4FE2-9885-B8768E6D0B7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02E6F-3826-4553-A0AF-538AEC185E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9CBD-7ACF-40FC-8C40-D938D3C3688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726E8-D490-4445-A6D7-6F044DB596D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91DDA-3B43-4552-AD3F-75FB56DE20F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1B8A9-60C0-4C16-9573-5272211E88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F216-1F77-46DC-A046-A5D897A5034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381750"/>
            <a:ext cx="533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817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6600CC"/>
                </a:solidFill>
              </a:defRPr>
            </a:lvl1pPr>
          </a:lstStyle>
          <a:p>
            <a:pPr>
              <a:defRPr/>
            </a:pPr>
            <a:fld id="{2E6F52E6-CCCE-4779-80F5-933436D5FB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Brush Script Std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Brush Script Std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Brush Script Std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Brush Script Std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00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00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00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00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00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00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00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QUASIMODO caffè.jp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397686" y="2963888"/>
            <a:ext cx="3960000" cy="3179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 descr="salvatore-quasimo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404" y="714356"/>
            <a:ext cx="3960000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 descr="quaosimodop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86" y="714356"/>
            <a:ext cx="3960000" cy="2043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8596" y="4572008"/>
            <a:ext cx="371477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8900" marR="0" lvl="0" indent="-88900" defTabSz="914400" rtl="0" eaLnBrk="1" fontAlgn="base" latinLnBrk="0" hangingPunct="1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0" b="1" i="0" u="none" strike="noStrike" kern="0" cap="none" spc="0" normalizeH="0" baseline="0" noProof="0" dirty="0" smtClean="0">
                <a:ln>
                  <a:noFill/>
                </a:ln>
                <a:solidFill>
                  <a:srgbClr val="06140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j-ea"/>
                <a:cs typeface="+mj-cs"/>
              </a:rPr>
              <a:t>Salvatore</a:t>
            </a:r>
          </a:p>
          <a:p>
            <a:pPr marL="88900" marR="0" lvl="0" indent="-88900" defTabSz="914400" rtl="0" eaLnBrk="1" fontAlgn="base" latinLnBrk="0" hangingPunct="1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0" b="1" i="0" u="none" strike="noStrike" kern="0" cap="none" spc="0" normalizeH="0" baseline="0" noProof="0" dirty="0" smtClean="0">
                <a:ln>
                  <a:noFill/>
                </a:ln>
                <a:solidFill>
                  <a:srgbClr val="06140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j-ea"/>
                <a:cs typeface="+mj-cs"/>
              </a:rPr>
              <a:t>Quasimodo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57158" y="2143116"/>
            <a:ext cx="4214842" cy="4357718"/>
          </a:xfrm>
        </p:spPr>
        <p:txBody>
          <a:bodyPr/>
          <a:lstStyle/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1. Sui fiumi di Babilonia,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là sedevamo piangendo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al ricordo di Sion.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2. Ai salici di quella terra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appendemmo le nostre cetre.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3. Là ci chiedevano parole di canto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coloro che ci avevano deportato,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canzoni di gioia, i nostri oppressori: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«Cantateci i canti di Sion!».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4. Come cantare i canti del Signore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in terra straniera?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5. Se ti dimentico, Gerusalemme,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si paralizzi la mia destra;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85720" y="928670"/>
            <a:ext cx="8429684" cy="1143008"/>
          </a:xfrm>
          <a:prstGeom prst="rect">
            <a:avLst/>
          </a:prstGeom>
          <a:solidFill>
            <a:schemeClr val="accent3">
              <a:lumMod val="60000"/>
              <a:lumOff val="40000"/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900"/>
              </a:lnSpc>
              <a:defRPr/>
            </a:pPr>
            <a:r>
              <a:rPr lang="it-IT" sz="3100" kern="0" dirty="0">
                <a:solidFill>
                  <a:srgbClr val="11351A"/>
                </a:solidFill>
                <a:latin typeface="+mn-lt"/>
                <a:ea typeface="+mj-ea"/>
                <a:cs typeface="+mj-cs"/>
              </a:rPr>
              <a:t>La poesia </a:t>
            </a:r>
            <a:r>
              <a:rPr lang="it-IT" sz="3100" kern="0" dirty="0" smtClean="0">
                <a:solidFill>
                  <a:srgbClr val="11351A"/>
                </a:solidFill>
                <a:latin typeface="+mn-lt"/>
                <a:ea typeface="+mj-ea"/>
                <a:cs typeface="+mj-cs"/>
              </a:rPr>
              <a:t>di Quasimodo si ispira al Salmo 136 della Bibbia, in cui </a:t>
            </a:r>
            <a:r>
              <a:rPr lang="it-IT" sz="3100" dirty="0" smtClean="0">
                <a:solidFill>
                  <a:srgbClr val="11351A"/>
                </a:solidFill>
                <a:latin typeface="+mn-lt"/>
              </a:rPr>
              <a:t>un Giudeo, dopo il ritorno dall'esilio di Babilonia, ricorda le sofferenze subite in schiavitù. </a:t>
            </a:r>
            <a:r>
              <a:rPr lang="it-IT" sz="3100" b="1" dirty="0" smtClean="0">
                <a:solidFill>
                  <a:srgbClr val="11351A"/>
                </a:solidFill>
                <a:latin typeface="+mn-lt"/>
              </a:rPr>
              <a:t>Individua i versi corrispondenti</a:t>
            </a:r>
            <a:endParaRPr lang="it-IT" sz="3100" b="1" kern="0" dirty="0">
              <a:solidFill>
                <a:srgbClr val="11351A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sz="half" idx="1"/>
          </p:nvPr>
        </p:nvSpPr>
        <p:spPr>
          <a:xfrm>
            <a:off x="4572000" y="2143116"/>
            <a:ext cx="4286280" cy="4357718"/>
          </a:xfrm>
        </p:spPr>
        <p:txBody>
          <a:bodyPr/>
          <a:lstStyle/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6. mi si attacchi la lingua al palato,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se lascio cadere il tuo ricordo,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se non metto Gerusalemme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al di sopra di ogni mia gioia.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7. Ricordati, Signore, dei figli di </a:t>
            </a:r>
            <a:r>
              <a:rPr lang="it-IT" sz="2100" dirty="0" err="1" smtClean="0">
                <a:solidFill>
                  <a:srgbClr val="11351A"/>
                </a:solidFill>
                <a:latin typeface="+mj-lt"/>
              </a:rPr>
              <a:t>Edom</a:t>
            </a: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,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che nel giorno di Gerusalemme,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dicevano: «Distruggete, </a:t>
            </a:r>
            <a:r>
              <a:rPr lang="it-IT" sz="2100" dirty="0" err="1" smtClean="0">
                <a:solidFill>
                  <a:srgbClr val="11351A"/>
                </a:solidFill>
                <a:latin typeface="+mj-lt"/>
              </a:rPr>
              <a:t>distruggete</a:t>
            </a: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/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anche le sue fondamenta».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8. Figlia di Babilonia devastatrice,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beato chi ti renderà quanto ci hai fatto.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9. Beato chi afferrerà i tuoi piccoli</a:t>
            </a:r>
            <a:br>
              <a:rPr lang="it-IT" sz="2100" dirty="0" smtClean="0">
                <a:solidFill>
                  <a:srgbClr val="11351A"/>
                </a:solidFill>
                <a:latin typeface="+mj-lt"/>
              </a:rPr>
            </a:br>
            <a:r>
              <a:rPr lang="it-IT" sz="2100" dirty="0" smtClean="0">
                <a:solidFill>
                  <a:srgbClr val="11351A"/>
                </a:solidFill>
                <a:latin typeface="+mj-lt"/>
              </a:rPr>
              <a:t>e li sbatterà contro la pietra.</a:t>
            </a:r>
            <a:endParaRPr lang="it-IT" sz="2100" dirty="0">
              <a:solidFill>
                <a:srgbClr val="11351A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358246" cy="357208"/>
          </a:xfrm>
        </p:spPr>
        <p:txBody>
          <a:bodyPr/>
          <a:lstStyle/>
          <a:p>
            <a:pPr eaLnBrk="1" hangingPunct="1">
              <a:lnSpc>
                <a:spcPts val="2500"/>
              </a:lnSpc>
              <a:defRPr/>
            </a:pPr>
            <a:r>
              <a:rPr lang="it-IT" dirty="0" smtClean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Salmo 136</a:t>
            </a:r>
            <a:endParaRPr lang="it-IT" sz="2200" b="0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714338"/>
            <a:ext cx="8572560" cy="571522"/>
          </a:xfrm>
        </p:spPr>
        <p:txBody>
          <a:bodyPr/>
          <a:lstStyle/>
          <a:p>
            <a:pPr eaLnBrk="1" hangingPunct="1">
              <a:lnSpc>
                <a:spcPts val="2500"/>
              </a:lnSpc>
              <a:defRPr/>
            </a:pPr>
            <a:r>
              <a:rPr lang="it-IT" sz="5000" dirty="0" smtClean="0">
                <a:solidFill>
                  <a:srgbClr val="195B0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ANALISI DEL TESTO</a:t>
            </a:r>
            <a:endParaRPr lang="it-IT" sz="5000" b="0" dirty="0" smtClean="0"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57158" y="1285860"/>
            <a:ext cx="3929090" cy="5143535"/>
          </a:xfrm>
        </p:spPr>
        <p:txBody>
          <a:bodyPr/>
          <a:lstStyle/>
          <a:p>
            <a:pPr marL="0" indent="0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it-IT" sz="3200" b="1" dirty="0" smtClean="0"/>
              <a:t>Metro:</a:t>
            </a:r>
            <a:r>
              <a:rPr lang="it-IT" sz="3200" dirty="0" smtClean="0"/>
              <a:t> versi endecasillabi, di 11 sillabe, sciolti, cioè senza rime. La poesia ha un ritmo veloce, inizia con una domanda retorica, “E come...” , e termina con una spiegazione finale, in cui il poeta esprime la sua rassegnazione e l’impossibilità per la poesia di incidere sulle sorti della guerra. Nella poesia sono presenti diverse figure retoriche di ordine e di significato.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1214422"/>
            <a:ext cx="4143404" cy="5000660"/>
          </a:xfrm>
        </p:spPr>
        <p:txBody>
          <a:bodyPr/>
          <a:lstStyle/>
          <a:p>
            <a:pPr marL="0" indent="0">
              <a:lnSpc>
                <a:spcPts val="3200"/>
              </a:lnSpc>
              <a:spcBef>
                <a:spcPts val="0"/>
              </a:spcBef>
              <a:buFontTx/>
              <a:buNone/>
              <a:defRPr/>
            </a:pPr>
            <a:r>
              <a:rPr lang="it-IT" sz="3200" b="1" u="sng" dirty="0" smtClean="0">
                <a:solidFill>
                  <a:srgbClr val="11351A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reestyle Script" pitchFamily="66" charset="0"/>
                <a:cs typeface="Times New Roman" pitchFamily="18" charset="0"/>
              </a:rPr>
              <a:t>ENJAMBEMENT </a:t>
            </a:r>
          </a:p>
          <a:p>
            <a:pPr marL="0" indent="0" eaLnBrk="1" hangingPunct="1">
              <a:lnSpc>
                <a:spcPts val="3200"/>
              </a:lnSpc>
              <a:spcBef>
                <a:spcPct val="0"/>
              </a:spcBef>
              <a:buClrTx/>
              <a:buNone/>
            </a:pPr>
            <a:r>
              <a:rPr lang="it-IT" sz="3200" dirty="0" smtClean="0">
                <a:latin typeface="Freestyle Script" pitchFamily="66" charset="0"/>
                <a:cs typeface="Times New Roman" pitchFamily="18" charset="0"/>
              </a:rPr>
              <a:t>La frase non coincide con il verso ma prosegue nel verso successivo, separando due parole con un forte legame sintattico, come nome e aggettivo,  soggetto e predicato ecc. </a:t>
            </a:r>
          </a:p>
          <a:p>
            <a:pPr marL="0" lvl="0" indent="0" eaLnBrk="1" hangingPunct="1">
              <a:lnSpc>
                <a:spcPts val="3200"/>
              </a:lnSpc>
              <a:spcBef>
                <a:spcPct val="0"/>
              </a:spcBef>
              <a:buClrTx/>
              <a:buNone/>
            </a:pPr>
            <a:r>
              <a:rPr lang="it-IT" sz="3200" dirty="0" smtClean="0">
                <a:latin typeface="Freestyle Script" pitchFamily="66" charset="0"/>
                <a:cs typeface="Times New Roman" pitchFamily="18" charset="0"/>
              </a:rPr>
              <a:t>Versi 4-5 : </a:t>
            </a:r>
          </a:p>
          <a:p>
            <a:pPr marL="0" lvl="0" indent="0" eaLnBrk="1" hangingPunct="1">
              <a:lnSpc>
                <a:spcPts val="3200"/>
              </a:lnSpc>
              <a:spcBef>
                <a:spcPct val="0"/>
              </a:spcBef>
              <a:buClrTx/>
              <a:buNone/>
            </a:pPr>
            <a:r>
              <a:rPr lang="it-IT" sz="3200" dirty="0" smtClean="0">
                <a:latin typeface="Freestyle Script" pitchFamily="66" charset="0"/>
                <a:cs typeface="Times New Roman" pitchFamily="18" charset="0"/>
              </a:rPr>
              <a:t>al lamento / d'agnello</a:t>
            </a:r>
          </a:p>
          <a:p>
            <a:pPr marL="0" lvl="0" indent="0" eaLnBrk="1" hangingPunct="1">
              <a:lnSpc>
                <a:spcPts val="3200"/>
              </a:lnSpc>
              <a:spcBef>
                <a:spcPct val="0"/>
              </a:spcBef>
              <a:buClrTx/>
              <a:buNone/>
            </a:pPr>
            <a:r>
              <a:rPr lang="it-IT" sz="3200" dirty="0" smtClean="0">
                <a:latin typeface="Freestyle Script" pitchFamily="66" charset="0"/>
                <a:cs typeface="Times New Roman" pitchFamily="18" charset="0"/>
              </a:rPr>
              <a:t>Versi 5-6: </a:t>
            </a:r>
          </a:p>
          <a:p>
            <a:pPr marL="0" lvl="0" indent="0" eaLnBrk="1" hangingPunct="1">
              <a:lnSpc>
                <a:spcPts val="3200"/>
              </a:lnSpc>
              <a:spcBef>
                <a:spcPct val="0"/>
              </a:spcBef>
              <a:buClrTx/>
              <a:buNone/>
            </a:pPr>
            <a:r>
              <a:rPr lang="it-IT" sz="3200" dirty="0" smtClean="0">
                <a:latin typeface="Freestyle Script" pitchFamily="66" charset="0"/>
                <a:cs typeface="Times New Roman" pitchFamily="18" charset="0"/>
              </a:rPr>
              <a:t>all'urlo nero / della madre</a:t>
            </a:r>
          </a:p>
          <a:p>
            <a:pPr marL="0" lvl="0" indent="0" eaLnBrk="1" hangingPunct="1">
              <a:lnSpc>
                <a:spcPts val="3200"/>
              </a:lnSpc>
              <a:spcBef>
                <a:spcPct val="0"/>
              </a:spcBef>
              <a:buClrTx/>
              <a:buNone/>
            </a:pPr>
            <a:r>
              <a:rPr lang="it-IT" sz="3200" dirty="0" smtClean="0">
                <a:latin typeface="Freestyle Script" pitchFamily="66" charset="0"/>
                <a:cs typeface="Times New Roman" pitchFamily="18" charset="0"/>
              </a:rPr>
              <a:t>Versi 6-7: </a:t>
            </a:r>
          </a:p>
          <a:p>
            <a:pPr marL="0" lvl="0" indent="0" eaLnBrk="1" hangingPunct="1">
              <a:lnSpc>
                <a:spcPts val="3200"/>
              </a:lnSpc>
              <a:spcBef>
                <a:spcPct val="0"/>
              </a:spcBef>
              <a:buClrTx/>
              <a:buNone/>
            </a:pPr>
            <a:r>
              <a:rPr lang="it-IT" sz="3200" dirty="0" smtClean="0">
                <a:latin typeface="Freestyle Script" pitchFamily="66" charset="0"/>
                <a:cs typeface="Times New Roman" pitchFamily="18" charset="0"/>
              </a:rPr>
              <a:t>al figlio / crocifisso sul palo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uiExpand="1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85750"/>
            <a:ext cx="8715436" cy="642938"/>
          </a:xfrm>
        </p:spPr>
        <p:txBody>
          <a:bodyPr/>
          <a:lstStyle/>
          <a:p>
            <a:pPr eaLnBrk="1" hangingPunct="1">
              <a:defRPr/>
            </a:pPr>
            <a:r>
              <a:rPr lang="it-IT" sz="5000" dirty="0" smtClean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FIGURE RETORICHE </a:t>
            </a:r>
            <a:r>
              <a:rPr lang="it-IT" sz="5000" dirty="0" err="1" smtClean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DI</a:t>
            </a:r>
            <a:r>
              <a:rPr lang="it-IT" sz="5000" dirty="0" smtClean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 SIGNIFICATO</a:t>
            </a:r>
            <a:endParaRPr lang="it-IT" sz="5000" dirty="0" smtClean="0">
              <a:solidFill>
                <a:srgbClr val="195B0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928688"/>
            <a:ext cx="4357718" cy="5786460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600"/>
              </a:spcBef>
              <a:buFontTx/>
              <a:buNone/>
              <a:defRPr/>
            </a:pPr>
            <a:r>
              <a:rPr lang="it-IT" sz="3000" b="1" u="sng" dirty="0" smtClean="0">
                <a:solidFill>
                  <a:srgbClr val="11351A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SINEDDOCHE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it-IT" sz="3000" dirty="0" smtClean="0"/>
              <a:t>Sostituzione di una parola con un’altra, con la quale ha un legame logico. Una parte per indicare un insieme più grande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it-IT" sz="3000" dirty="0" smtClean="0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it-IT" sz="3000" b="1" dirty="0" smtClean="0">
                <a:solidFill>
                  <a:schemeClr val="bg2">
                    <a:lumMod val="10000"/>
                  </a:schemeClr>
                </a:solidFill>
              </a:rPr>
              <a:t>Verso 2, “</a:t>
            </a:r>
            <a:r>
              <a:rPr lang="it-IT" sz="3000" b="1" dirty="0" smtClean="0"/>
              <a:t>IL PIEDE STRANIERO</a:t>
            </a:r>
            <a:r>
              <a:rPr lang="it-IT" sz="3000" b="1" dirty="0" smtClean="0">
                <a:solidFill>
                  <a:schemeClr val="bg2">
                    <a:lumMod val="10000"/>
                  </a:schemeClr>
                </a:solidFill>
              </a:rPr>
              <a:t>”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FontTx/>
              <a:buNone/>
              <a:defRPr/>
            </a:pPr>
            <a:r>
              <a:rPr lang="it-IT" sz="3000" dirty="0" smtClean="0"/>
              <a:t>Una parte del corpo di uno dei soldati per indicare l’insieme dell’esercito straniero che invade e calpesta l'Italia.</a:t>
            </a:r>
            <a:r>
              <a:rPr lang="it-IT" sz="3000" b="1" u="sng" dirty="0" smtClean="0">
                <a:solidFill>
                  <a:srgbClr val="11351A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SINESTESIA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it-IT" sz="3000" dirty="0" smtClean="0"/>
              <a:t>Accostamento di due parole appartenenti a due sfere sensoriali diverse.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it-IT" sz="3000" b="1" dirty="0" smtClean="0">
                <a:solidFill>
                  <a:schemeClr val="bg2">
                    <a:lumMod val="10000"/>
                  </a:schemeClr>
                </a:solidFill>
              </a:rPr>
              <a:t>Verso 5,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it-IT" sz="3000" b="1" dirty="0" smtClean="0">
                <a:solidFill>
                  <a:schemeClr val="bg2">
                    <a:lumMod val="10000"/>
                  </a:schemeClr>
                </a:solidFill>
              </a:rPr>
              <a:t>URLO NERO”</a:t>
            </a:r>
            <a:r>
              <a:rPr lang="it-IT" sz="3000" dirty="0" smtClean="0"/>
              <a:t>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it-IT" sz="3000" dirty="0" smtClean="0"/>
              <a:t>Associazione di due sensazioni diverse: uditiva (urlo) e visiva (nero).</a:t>
            </a:r>
            <a:endParaRPr lang="it-IT" sz="3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14876" y="928693"/>
            <a:ext cx="4071966" cy="57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lnSpc>
                <a:spcPts val="3000"/>
              </a:lnSpc>
              <a:spcBef>
                <a:spcPts val="600"/>
              </a:spcBef>
              <a:tabLst>
                <a:tab pos="2541588" algn="l"/>
              </a:tabLst>
            </a:pPr>
            <a:r>
              <a:rPr lang="it-IT" sz="3000" b="1" u="sng" dirty="0" smtClean="0">
                <a:solidFill>
                  <a:srgbClr val="11351A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METAFORA</a:t>
            </a:r>
          </a:p>
          <a:p>
            <a:pPr lvl="0">
              <a:lnSpc>
                <a:spcPts val="3000"/>
              </a:lnSpc>
              <a:spcBef>
                <a:spcPts val="0"/>
              </a:spcBef>
            </a:pPr>
            <a:r>
              <a:rPr lang="it-IT" sz="3000" dirty="0" smtClean="0">
                <a:latin typeface="+mn-lt"/>
                <a:cs typeface="Times New Roman" pitchFamily="18" charset="0"/>
              </a:rPr>
              <a:t>Sostituzione di una parola con un’altra, con la quale ha qualche somiglianza di significato.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it-IT" sz="3000" b="1" dirty="0" smtClean="0">
                <a:latin typeface="+mn-lt"/>
                <a:cs typeface="Times New Roman" pitchFamily="18" charset="0"/>
              </a:rPr>
              <a:t>Versi 4-5</a:t>
            </a:r>
            <a:r>
              <a:rPr lang="it-IT" sz="3000" dirty="0" smtClean="0">
                <a:latin typeface="+mn-lt"/>
                <a:cs typeface="Times New Roman" pitchFamily="18" charset="0"/>
              </a:rPr>
              <a:t>, “</a:t>
            </a:r>
            <a:r>
              <a:rPr lang="it-IT" sz="3000" b="1" dirty="0" smtClean="0">
                <a:latin typeface="+mn-lt"/>
                <a:cs typeface="Times New Roman" pitchFamily="18" charset="0"/>
              </a:rPr>
              <a:t>LAMENTO </a:t>
            </a:r>
            <a:r>
              <a:rPr lang="it-IT" sz="3000" b="1" dirty="0" err="1" smtClean="0">
                <a:latin typeface="+mn-lt"/>
                <a:cs typeface="Times New Roman" pitchFamily="18" charset="0"/>
              </a:rPr>
              <a:t>D'AGNELLO</a:t>
            </a:r>
            <a:r>
              <a:rPr lang="it-IT" sz="3000" b="1" dirty="0" smtClean="0">
                <a:latin typeface="+mn-lt"/>
                <a:cs typeface="Times New Roman" pitchFamily="18" charset="0"/>
              </a:rPr>
              <a:t> DEI FANCIULLI”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it-IT" sz="3000" dirty="0" smtClean="0">
                <a:latin typeface="+mn-lt"/>
                <a:cs typeface="Times New Roman" pitchFamily="18" charset="0"/>
              </a:rPr>
              <a:t>Il lamento dei fanciulli è simile al verso degli agnelli, entrambi vittime innocenti.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it-IT" sz="3000" b="1" u="sng" dirty="0" smtClean="0">
                <a:solidFill>
                  <a:srgbClr val="11351A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PERSONIFICAZIONE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it-IT" sz="3000" dirty="0" smtClean="0">
                <a:latin typeface="+mn-lt"/>
              </a:rPr>
              <a:t>Sentimenti e comportamenti umani attribuiti a cose o animali.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it-IT" sz="3000" b="1" dirty="0" smtClean="0">
                <a:latin typeface="+mn-lt"/>
              </a:rPr>
              <a:t>Verso 10, “TRISTE VENTO”</a:t>
            </a:r>
            <a:r>
              <a:rPr lang="it-IT" sz="3000" dirty="0" smtClean="0">
                <a:latin typeface="+mn-lt"/>
              </a:rPr>
              <a:t>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it-IT" sz="3000" dirty="0" smtClean="0">
                <a:latin typeface="+mn-lt"/>
              </a:rPr>
              <a:t> La tristezza è attribuita al vento, che diventa metafora del dolore.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57422" y="1"/>
            <a:ext cx="678657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6500" dirty="0" smtClean="0">
                <a:ln w="19050">
                  <a:solidFill>
                    <a:srgbClr val="11351A"/>
                  </a:solidFill>
                </a:ln>
                <a:solidFill>
                  <a:srgbClr val="34682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Milano, agosto 1943</a:t>
            </a:r>
            <a:endParaRPr lang="it-IT" sz="6500" dirty="0">
              <a:ln w="19050">
                <a:solidFill>
                  <a:srgbClr val="11351A"/>
                </a:solidFill>
              </a:ln>
              <a:solidFill>
                <a:srgbClr val="34682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4282" y="642918"/>
            <a:ext cx="4500594" cy="559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it-IT" sz="4400" b="1" dirty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Milano, </a:t>
            </a:r>
            <a:r>
              <a:rPr lang="it-IT" sz="4400" b="1" dirty="0" smtClean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agosto </a:t>
            </a:r>
            <a:r>
              <a:rPr lang="it-IT" sz="4400" b="1" dirty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1943</a:t>
            </a:r>
            <a:r>
              <a:rPr lang="it-IT" sz="3000" dirty="0">
                <a:latin typeface="+mn-lt"/>
              </a:rPr>
              <a:t/>
            </a:r>
            <a:br>
              <a:rPr lang="it-IT" sz="3000" dirty="0">
                <a:latin typeface="+mn-lt"/>
              </a:rPr>
            </a:br>
            <a:r>
              <a:rPr lang="it-IT" sz="3100" dirty="0" smtClean="0">
                <a:latin typeface="+mn-lt"/>
              </a:rPr>
              <a:t>Invano </a:t>
            </a:r>
            <a:r>
              <a:rPr lang="it-IT" sz="3100" dirty="0">
                <a:latin typeface="+mn-lt"/>
              </a:rPr>
              <a:t>cerchi tra la </a:t>
            </a:r>
            <a:r>
              <a:rPr lang="it-IT" sz="3100" dirty="0" smtClean="0">
                <a:latin typeface="+mn-lt"/>
              </a:rPr>
              <a:t>polvere,</a:t>
            </a:r>
            <a:r>
              <a:rPr lang="it-IT" sz="3100" dirty="0">
                <a:latin typeface="+mn-lt"/>
              </a:rPr>
              <a:t/>
            </a:r>
            <a:br>
              <a:rPr lang="it-IT" sz="3100" dirty="0">
                <a:latin typeface="+mn-lt"/>
              </a:rPr>
            </a:br>
            <a:r>
              <a:rPr lang="it-IT" sz="3100" dirty="0" smtClean="0">
                <a:latin typeface="+mn-lt"/>
              </a:rPr>
              <a:t>povera </a:t>
            </a:r>
            <a:r>
              <a:rPr lang="it-IT" sz="3100" dirty="0">
                <a:latin typeface="+mn-lt"/>
              </a:rPr>
              <a:t>mano, la città è </a:t>
            </a:r>
            <a:r>
              <a:rPr lang="it-IT" sz="3100" dirty="0" smtClean="0">
                <a:latin typeface="+mn-lt"/>
              </a:rPr>
              <a:t>morta.</a:t>
            </a:r>
            <a:r>
              <a:rPr lang="it-IT" sz="3100" dirty="0">
                <a:latin typeface="+mn-lt"/>
              </a:rPr>
              <a:t/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>È morta: s’è udito l’ultimo rombo</a:t>
            </a:r>
            <a:br>
              <a:rPr lang="it-IT" sz="3100" dirty="0">
                <a:latin typeface="+mn-lt"/>
              </a:rPr>
            </a:br>
            <a:r>
              <a:rPr lang="it-IT" sz="3100" dirty="0" smtClean="0">
                <a:latin typeface="+mn-lt"/>
              </a:rPr>
              <a:t>sul </a:t>
            </a:r>
            <a:r>
              <a:rPr lang="it-IT" sz="3100" dirty="0">
                <a:latin typeface="+mn-lt"/>
              </a:rPr>
              <a:t>cuore del Naviglio. E l’usignolo</a:t>
            </a:r>
            <a:br>
              <a:rPr lang="it-IT" sz="3100" dirty="0">
                <a:latin typeface="+mn-lt"/>
              </a:rPr>
            </a:br>
            <a:r>
              <a:rPr lang="it-IT" sz="3100" dirty="0" smtClean="0">
                <a:latin typeface="+mn-lt"/>
              </a:rPr>
              <a:t>è caduto </a:t>
            </a:r>
            <a:r>
              <a:rPr lang="it-IT" sz="3100" dirty="0">
                <a:latin typeface="+mn-lt"/>
              </a:rPr>
              <a:t>dall’antenna, alta sul convento,</a:t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>dove cantava prima del tramonto.</a:t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>Non scavate pozzi nei cortili:</a:t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>i vivi non hanno più sete.</a:t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>Non toccate i morti, così </a:t>
            </a:r>
            <a:r>
              <a:rPr lang="it-IT" sz="3100" dirty="0" smtClean="0">
                <a:latin typeface="+mn-lt"/>
              </a:rPr>
              <a:t>rossi, così </a:t>
            </a:r>
            <a:r>
              <a:rPr lang="it-IT" sz="3100" dirty="0">
                <a:latin typeface="+mn-lt"/>
              </a:rPr>
              <a:t>gonfi:</a:t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>lasciateli nella terra delle loro case:</a:t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>la città è morta, è </a:t>
            </a:r>
            <a:r>
              <a:rPr lang="it-IT" sz="3100" dirty="0" smtClean="0">
                <a:latin typeface="+mn-lt"/>
              </a:rPr>
              <a:t>morta.</a:t>
            </a:r>
          </a:p>
          <a:p>
            <a:pPr>
              <a:lnSpc>
                <a:spcPts val="3200"/>
              </a:lnSpc>
              <a:spcBef>
                <a:spcPts val="1200"/>
              </a:spcBef>
              <a:defRPr/>
            </a:pPr>
            <a:r>
              <a:rPr lang="it-IT" sz="3100" b="1" dirty="0" smtClean="0">
                <a:latin typeface="+mn-lt"/>
              </a:rPr>
              <a:t>da “Giorno dopo giorno”   (1947)</a:t>
            </a:r>
            <a:endParaRPr lang="it-IT" sz="3100" dirty="0">
              <a:latin typeface="+mn-lt"/>
            </a:endParaRPr>
          </a:p>
        </p:txBody>
      </p:sp>
      <p:pic>
        <p:nvPicPr>
          <p:cNvPr id="5" name="Immagine 4" descr="Milano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714876" y="642918"/>
            <a:ext cx="4000528" cy="270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sgombero macerie 1943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716666" y="3429000"/>
            <a:ext cx="3998738" cy="2724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85750" y="500063"/>
            <a:ext cx="8572500" cy="5501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it-IT" sz="4400" b="1" dirty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Commento: Milano, Agosto 1943</a:t>
            </a:r>
            <a:endParaRPr lang="it-IT" sz="4400" dirty="0">
              <a:solidFill>
                <a:srgbClr val="195B0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750" y="1000125"/>
            <a:ext cx="85725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Milano, centro di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industrie belliche e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civili e importante nodo viario d’Italia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viene sottoposta, nell’estate del 1943, a massicci bombardamenti da parte dell’aviazione alleata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angloamericana.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Vengono distrutti non solo obiettivi militari e strategici, come gli scali ferroviari, ma anche conventi, scuole, ospedali,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case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e uccisi civili innocenti. La poesia di Quasimodo parla dello strazio della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città, dove, proprio nel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centro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storico, “sul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cuore del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Naviglio”,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è passato l’ultimo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“rombo”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delle incursioni aeree, che ha fatto tacere anche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il canto dell’usignolo.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La poesia descrive la disperazione dei sopravvissuti: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chi cerca invano qualcuno o qualcosa tra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le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macerie della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casa crollata,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chi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scava pozzi nei cortili per procurarsi dell’acqua, poiché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le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tubazioni </a:t>
            </a:r>
            <a:r>
              <a:rPr lang="it-IT" sz="300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sono distrutte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chi tenta di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estrarre i morti dalle macerie e di comporli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pietosamente per una degna sepoltura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Secondo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il poeta,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la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possibilità di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tornare alla vita è un’illusione, perché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 vivi non vogliono più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vivere, “non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hanno più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sete”, ed è inutile spostare i morti, perché il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cimitero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è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in mezzo alle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macerie delle </a:t>
            </a:r>
            <a:r>
              <a:rPr lang="it-IT" sz="3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case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crollate, infatti il grido straziante del poeta, ripetuto quattro volte, avverte che  ormai “</a:t>
            </a:r>
            <a:r>
              <a:rPr lang="it-IT" sz="3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la città è morta” 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  <a:endParaRPr lang="it-IT" sz="30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14313" y="142875"/>
          <a:ext cx="8643937" cy="6524823"/>
        </p:xfrm>
        <a:graphic>
          <a:graphicData uri="http://schemas.openxmlformats.org/drawingml/2006/table">
            <a:tbl>
              <a:tblPr/>
              <a:tblGrid>
                <a:gridCol w="1928795"/>
                <a:gridCol w="2214578"/>
                <a:gridCol w="4500564"/>
              </a:tblGrid>
              <a:tr h="1428737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tyle Script" pitchFamily="66" charset="0"/>
                          <a:ea typeface="Times New Roman" pitchFamily="18" charset="0"/>
                          <a:cs typeface="Arial" charset="0"/>
                        </a:rPr>
                        <a:t>ENJAMBEMENT </a:t>
                      </a:r>
                    </a:p>
                  </a:txBody>
                  <a:tcPr marL="65350" marR="65350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Versi 3-4: “s’è udito l’ultimo rombo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sul cuore del Naviglio “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cs typeface="Times New Roman" pitchFamily="18" charset="0"/>
                        </a:rPr>
                        <a:t>Versi 4-5: “L’usignolo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cs typeface="Times New Roman" pitchFamily="18" charset="0"/>
                        </a:rPr>
                        <a:t> è caduto dall’antenna”</a:t>
                      </a:r>
                    </a:p>
                  </a:txBody>
                  <a:tcPr marL="65350" marR="65350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Separazione di due parole con un forte legame sintattico, come nome e aggettivo,  soggetto e predicato,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predicato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 e complemento ecc. La frase non si conclude nel primo verso ma continua nel verso successivo creando una spezzatura.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cs typeface="Times New Roman" pitchFamily="18" charset="0"/>
                      </a:endParaRPr>
                    </a:p>
                  </a:txBody>
                  <a:tcPr marL="65350" marR="65350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049129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tyle Script" pitchFamily="66" charset="0"/>
                          <a:ea typeface="Times New Roman" pitchFamily="18" charset="0"/>
                          <a:cs typeface="Arial" charset="0"/>
                        </a:rPr>
                        <a:t>ANAFORA </a:t>
                      </a:r>
                    </a:p>
                  </a:txBody>
                  <a:tcPr marL="65350" marR="65350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Verso 3: “È morta”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Verso 5: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cs typeface="Times New Roman" pitchFamily="18" charset="0"/>
                        </a:rPr>
                        <a:t> “È caduto”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cs typeface="Times New Roman" pitchFamily="18" charset="0"/>
                        </a:rPr>
                        <a:t>Verso 7: “non scavate”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cs typeface="Times New Roman" pitchFamily="18" charset="0"/>
                        </a:rPr>
                        <a:t>Verso 9: “non toccate”</a:t>
                      </a:r>
                    </a:p>
                  </a:txBody>
                  <a:tcPr marL="66583" marR="66583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Ripetizione di parole all’inizio di strofe o di versi successivi.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cs typeface="Times New Roman" pitchFamily="18" charset="0"/>
                      </a:endParaRPr>
                    </a:p>
                  </a:txBody>
                  <a:tcPr marL="65350" marR="65350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199005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tyle Script" pitchFamily="66" charset="0"/>
                          <a:ea typeface="Times New Roman" pitchFamily="18" charset="0"/>
                          <a:cs typeface="Arial" charset="0"/>
                        </a:rPr>
                        <a:t>SINEDDOCHE</a:t>
                      </a:r>
                    </a:p>
                  </a:txBody>
                  <a:tcPr marL="65350" marR="65350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Verso 1: “polvere”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cs typeface="Times New Roman" pitchFamily="18" charset="0"/>
                        </a:rPr>
                        <a:t>Verso 2: “povera mano” </a:t>
                      </a:r>
                    </a:p>
                  </a:txBody>
                  <a:tcPr marL="66583" marR="66583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Uso di parole che indicano solo parti di insiemi più grandi a cui si intende riferirsi.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cs typeface="Times New Roman" pitchFamily="18" charset="0"/>
                        </a:rPr>
                        <a:t>Con la parola “polvere” si intendono le macerie dei bombardamenti e con “povera mano” si intende un sopravvissuto.</a:t>
                      </a:r>
                    </a:p>
                  </a:txBody>
                  <a:tcPr marL="65350" marR="65350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99253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tyle Script" pitchFamily="66" charset="0"/>
                          <a:ea typeface="Times New Roman" pitchFamily="18" charset="0"/>
                          <a:cs typeface="Arial" charset="0"/>
                        </a:rPr>
                        <a:t>PERSONIFICAZIONE </a:t>
                      </a:r>
                    </a:p>
                  </a:txBody>
                  <a:tcPr marL="66583" marR="66583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Versi 2, 3, 11: “la città è morta” 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cs typeface="Times New Roman" pitchFamily="18" charset="0"/>
                      </a:endParaRPr>
                    </a:p>
                  </a:txBody>
                  <a:tcPr marL="66583" marR="66583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Attribuzione di comportamenti umani a cose. Invece di usare la parola “distrutta”, usa la parola “morta” come se la città fosse una persona e non una cosa.</a:t>
                      </a:r>
                    </a:p>
                  </a:txBody>
                  <a:tcPr marL="66583" marR="66583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926154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tyle Script" pitchFamily="66" charset="0"/>
                          <a:ea typeface="Times New Roman" pitchFamily="18" charset="0"/>
                          <a:cs typeface="Arial" charset="0"/>
                        </a:rPr>
                        <a:t>METAFORA</a:t>
                      </a:r>
                    </a:p>
                  </a:txBody>
                  <a:tcPr marL="65350" marR="65350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Verso 4: “cuore del naviglio”,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Verso 8: “i vivi non hanno più sete”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cs typeface="Times New Roman" pitchFamily="18" charset="0"/>
                      </a:endParaRPr>
                    </a:p>
                  </a:txBody>
                  <a:tcPr marL="65350" marR="65350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i="0" dirty="0" smtClean="0">
                          <a:latin typeface="Maiandra GD" pitchFamily="34" charset="0"/>
                          <a:cs typeface="Times New Roman" pitchFamily="18" charset="0"/>
                        </a:rPr>
                        <a:t>Sostituzione di parole con altre che hanno in comune qualche somiglianza di significato.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i="0" dirty="0" smtClean="0">
                          <a:latin typeface="Maiandra GD" pitchFamily="34" charset="0"/>
                          <a:cs typeface="Times New Roman" pitchFamily="18" charset="0"/>
                        </a:rPr>
                        <a:t>Le parole</a:t>
                      </a:r>
                      <a:r>
                        <a:rPr lang="it-IT" sz="1600" i="0" baseline="0" dirty="0" smtClean="0">
                          <a:latin typeface="Maiandra G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“cuore del Naviglio” indicano il centro della città di Milano, attraversato dal Naviglio.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Times New Roman" pitchFamily="18" charset="0"/>
                        </a:rPr>
                        <a:t> La frase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cs typeface="Times New Roman" pitchFamily="18" charset="0"/>
                        </a:rPr>
                        <a:t>“i vivi non hanno più sete” significa che i vivi non vogliono più l’acqua, il simbolo della vita, quindi non vogliono più vivere.</a:t>
                      </a:r>
                    </a:p>
                  </a:txBody>
                  <a:tcPr marL="65350" marR="65350" marT="7398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928794" y="142852"/>
            <a:ext cx="5286412" cy="6500858"/>
          </a:xfrm>
          <a:gradFill flip="none" rotWithShape="1">
            <a:gsLst>
              <a:gs pos="0">
                <a:schemeClr val="bg2">
                  <a:lumMod val="75000"/>
                  <a:alpha val="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rgbClr val="FFF8E5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Sei ancora quello della pietra e della fionda,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uomo del mio tempo. Eri nella carlinga,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con le ali maligne, le meridiane di morte,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t’ho visto – dentro il carro di fuoco, alle forche,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alle ruote di tortura. T’ho visto: eri tu,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con la tua scienza esatta persuasa allo sterminio,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senza amore, senza Cristo. Hai ucciso ancora,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come sempre, come uccisero i padri, come uccisero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gli animali che ti videro per la prima volta.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E questo sangue odora come nel giorno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quando il fratello disse all’altro fratello: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«Andiamo ai campi». E quell’eco fredda, tenace,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è giunta fino a te, dentro la tua giornata.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Dimenticate, o figli, le nuvole di sangue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salite dalla terra, dimenticate i padri: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le loro tombe affondano nella cenere,</a:t>
            </a:r>
          </a:p>
          <a:p>
            <a:pPr marL="0" indent="0"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gli uccelli neri, il vento, coprono il loro cuore.</a:t>
            </a:r>
          </a:p>
        </p:txBody>
      </p:sp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1857388" cy="3357586"/>
          </a:xfrm>
        </p:spPr>
        <p:txBody>
          <a:bodyPr/>
          <a:lstStyle/>
          <a:p>
            <a:pPr algn="l" eaLnBrk="1" hangingPunct="1">
              <a:lnSpc>
                <a:spcPts val="6000"/>
              </a:lnSpc>
              <a:defRPr/>
            </a:pPr>
            <a:r>
              <a:rPr lang="it-IT" sz="8000" b="0" dirty="0" smtClean="0">
                <a:ln>
                  <a:solidFill>
                    <a:srgbClr val="11351A"/>
                  </a:solidFill>
                </a:ln>
                <a:solidFill>
                  <a:srgbClr val="34682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Uomo del </a:t>
            </a:r>
            <a:br>
              <a:rPr lang="it-IT" sz="8000" b="0" dirty="0" smtClean="0">
                <a:ln>
                  <a:solidFill>
                    <a:srgbClr val="11351A"/>
                  </a:solidFill>
                </a:ln>
                <a:solidFill>
                  <a:srgbClr val="34682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it-IT" sz="8000" b="0" dirty="0" smtClean="0">
                <a:ln>
                  <a:solidFill>
                    <a:srgbClr val="11351A"/>
                  </a:solidFill>
                </a:ln>
                <a:solidFill>
                  <a:srgbClr val="34682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mio tempo</a:t>
            </a:r>
          </a:p>
        </p:txBody>
      </p:sp>
      <p:pic>
        <p:nvPicPr>
          <p:cNvPr id="5" name="Immagine 4" descr="atomic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929198"/>
            <a:ext cx="1895190" cy="18573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072330" y="71414"/>
            <a:ext cx="1785950" cy="6642000"/>
          </a:xfrm>
          <a:prstGeom prst="rect">
            <a:avLst/>
          </a:prstGeom>
          <a:solidFill>
            <a:srgbClr val="D0E7CF"/>
          </a:solidFill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  <a:spcBef>
                <a:spcPts val="2400"/>
              </a:spcBef>
            </a:pPr>
            <a:r>
              <a:rPr lang="it-IT" sz="1700" dirty="0" smtClean="0">
                <a:latin typeface="Maiandra GD" pitchFamily="34" charset="0"/>
              </a:rPr>
              <a:t>La poesia, ultima nella raccolta “Giorno dopo giorno” del 1947, segna un ulteriore sviluppo della poetica di Quasimodo. L’impegno civile si unisce al messaggio cristiano di solidarietà, amore e condanna della guerra. La lirica, datata 23 dicembre 1945, forse fu influenzata</a:t>
            </a:r>
          </a:p>
          <a:p>
            <a:pPr>
              <a:lnSpc>
                <a:spcPts val="1740"/>
              </a:lnSpc>
            </a:pPr>
            <a:r>
              <a:rPr lang="it-IT" sz="1700" dirty="0" smtClean="0">
                <a:latin typeface="Maiandra GD" pitchFamily="34" charset="0"/>
              </a:rPr>
              <a:t>dal lancio dell’atomica su Hiroshima e Nagasaki, perciò la condanna della violenza è rivolta a tutta l’umanità, non ai nazifascisti.</a:t>
            </a:r>
            <a:endParaRPr lang="it-IT" sz="1700" dirty="0">
              <a:latin typeface="Maiandra GD" pitchFamily="34" charset="0"/>
            </a:endParaRPr>
          </a:p>
        </p:txBody>
      </p:sp>
      <p:pic>
        <p:nvPicPr>
          <p:cNvPr id="18436" name="Immagine 10" descr="fiond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38210">
            <a:off x="780443" y="3556903"/>
            <a:ext cx="1314554" cy="14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14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1000"/>
                                        <p:tgtEl>
                                          <p:spTgt spid="14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1000"/>
                                        <p:tgtEl>
                                          <p:spTgt spid="143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1000"/>
                                        <p:tgtEl>
                                          <p:spTgt spid="143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143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143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143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uiExpand="1" build="p" animBg="1"/>
      <p:bldP spid="122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4286250" cy="642942"/>
          </a:xfrm>
        </p:spPr>
        <p:txBody>
          <a:bodyPr/>
          <a:lstStyle/>
          <a:p>
            <a:pPr algn="l" eaLnBrk="1" hangingPunct="1">
              <a:lnSpc>
                <a:spcPts val="2500"/>
              </a:lnSpc>
              <a:defRPr/>
            </a:pPr>
            <a:r>
              <a:rPr lang="it-IT" sz="4000" dirty="0" smtClean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Parafrasi</a:t>
            </a:r>
            <a:endParaRPr lang="it-IT" sz="4000" b="0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14282" y="928670"/>
            <a:ext cx="4357718" cy="5929354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Uomo del mio tempo, sei come l'uomo primitivo, armato di fionda e pietre. Ti ho visto, eri nell'aereo con ali malvagie e mortali strumenti di precisione per sganciare bombe, nel carro armato, al patibolo e alle ruote di tortura. Si eri tu, con la tua conoscenza e la tua tecnologia volte allo sterminio, senza né amore né Dio. Hai ucciso ancora, come i nostri avi uccisero i primi animali. Il sangue che hai sparso ha lo stesso odore del sangue di Abele, ucciso dal fratello. E la freddezza della frase di Caino, "Andiamo nei campi", giunge fino a te, nei tuoi giorni. 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14875" y="2571744"/>
            <a:ext cx="4143375" cy="3857630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ct val="0"/>
              </a:spcBef>
              <a:buNone/>
            </a:pPr>
            <a:r>
              <a:rPr lang="it-IT" sz="4000" b="1" dirty="0" smtClean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Commento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. </a:t>
            </a:r>
            <a:r>
              <a:rPr lang="it-IT" sz="3000" dirty="0" smtClean="0"/>
              <a:t>La poesia è un appello per un futuro di pace e di fratellanza. Il poeta sostiene che l’uomo moderno è come quello dell’età della pietra, uccide ancora, solo che i suoi strumenti di morte sono molto più efficaci. Afferma, infine, che si potrà ristabilire una pacifica convivenza tra gli uomini, solo se i figli rinunceranno ai folli ideali di distruzione e morte dei padri.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43438" y="2643185"/>
            <a:ext cx="4071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500"/>
              </a:lnSpc>
              <a:defRPr/>
            </a:pPr>
            <a:endParaRPr lang="it-IT" sz="4000" kern="0" dirty="0">
              <a:solidFill>
                <a:schemeClr val="accent6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38" y="642918"/>
            <a:ext cx="4214841" cy="1928826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Giovani del nostro tempo, dimenticate le guerre dei vostri predecessori. Le loro tombe ormai sono perse nella cenere delle macerie, gli uccelli neri ed il vento oscurano il loro cuore.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4342" grpId="0" build="p"/>
      <p:bldP spid="11" grpId="0" build="p"/>
      <p:bldP spid="1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115300" cy="65405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5000" dirty="0" smtClean="0">
                <a:solidFill>
                  <a:srgbClr val="0066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+mn-lt"/>
              </a:rPr>
              <a:t>ERMETISMO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071546"/>
            <a:ext cx="8286750" cy="5572142"/>
          </a:xfrm>
        </p:spPr>
        <p:txBody>
          <a:bodyPr/>
          <a:lstStyle/>
          <a:p>
            <a:pPr marL="544513" indent="-544513" eaLnBrk="1" hangingPunct="1">
              <a:lnSpc>
                <a:spcPts val="3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Atteggiamento comune assunto da un gruppo di poeti che si afferma in Italia tra il 1920 e il 1930.</a:t>
            </a:r>
          </a:p>
          <a:p>
            <a:pPr marL="544513" indent="-544513" eaLnBrk="1" hangingPunct="1">
              <a:lnSpc>
                <a:spcPts val="3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Termine coniato dal critico Francesco Flora per indicare la difficoltà di comprensione delle opere di un gruppo di poeti, infatti “ermetico” significa perfettamente chiuso e deriva da Ermes dio dei misteri.</a:t>
            </a:r>
          </a:p>
          <a:p>
            <a:pPr marL="544513" indent="-544513" eaLnBrk="1" hangingPunct="1">
              <a:lnSpc>
                <a:spcPts val="3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La poesia è concepita come intuizione improvvisa del mistero della vita, è una poesia pura ed essenziale, senza scopo educativo, caratterizzata da componimenti brevi, costituiti da poche parole con un intenso valore simbolico e un forte potere evocativo.</a:t>
            </a:r>
          </a:p>
          <a:p>
            <a:pPr marL="544513" indent="-544513" eaLnBrk="1" hangingPunct="1">
              <a:lnSpc>
                <a:spcPts val="3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Rifiuta ogni formalismo esteriore, usa versi liberi (di varia lunghezza) e sciolti (senza rima), una sintassi semplice senza subordinate, priva di nessi logici e di punteggiatura.</a:t>
            </a:r>
          </a:p>
          <a:p>
            <a:pPr marL="544513" indent="-544513" eaLnBrk="1" hangingPunct="1">
              <a:lnSpc>
                <a:spcPts val="3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I temi trattati sono il senso di vuoto e la solitudine dell’uomo contemporaneo in un’epoca travagliata da guerre e dittature.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85750"/>
            <a:ext cx="8715436" cy="642938"/>
          </a:xfrm>
        </p:spPr>
        <p:txBody>
          <a:bodyPr/>
          <a:lstStyle/>
          <a:p>
            <a:pPr eaLnBrk="1" hangingPunct="1">
              <a:defRPr/>
            </a:pPr>
            <a:r>
              <a:rPr lang="it-IT" sz="5000" dirty="0" smtClean="0">
                <a:solidFill>
                  <a:srgbClr val="195B0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FIGURE RETORICHE</a:t>
            </a:r>
            <a:endParaRPr lang="it-IT" sz="5000" dirty="0" smtClean="0">
              <a:solidFill>
                <a:srgbClr val="195B0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928670"/>
            <a:ext cx="4357718" cy="5786478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600"/>
              </a:spcBef>
              <a:buFontTx/>
              <a:buNone/>
              <a:defRPr/>
            </a:pPr>
            <a:r>
              <a:rPr lang="it-IT" sz="3000" b="1" u="sng" dirty="0" smtClean="0">
                <a:solidFill>
                  <a:srgbClr val="11351A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ANAFORA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  <a:defRPr/>
            </a:pPr>
            <a:r>
              <a:rPr lang="it-IT" sz="2900" dirty="0" smtClean="0"/>
              <a:t>Ripetizione di una stessa parola o espressione all'inizio di strofe, di frasi o di più versi consecutivi</a:t>
            </a:r>
            <a:r>
              <a:rPr lang="it-IT" sz="29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it-IT" sz="2900" dirty="0" smtClean="0"/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  <a:defRPr/>
            </a:pPr>
            <a:r>
              <a:rPr lang="it-IT" sz="2900" b="1" dirty="0" smtClean="0">
                <a:solidFill>
                  <a:schemeClr val="bg2">
                    <a:lumMod val="10000"/>
                  </a:schemeClr>
                </a:solidFill>
              </a:rPr>
              <a:t>Versi 3-6, “</a:t>
            </a:r>
            <a:r>
              <a:rPr lang="it-IT" sz="2900" b="1" dirty="0" err="1" smtClean="0"/>
              <a:t>CON…</a:t>
            </a:r>
            <a:r>
              <a:rPr lang="it-IT" sz="2900" b="1" dirty="0" smtClean="0">
                <a:solidFill>
                  <a:schemeClr val="bg2">
                    <a:lumMod val="10000"/>
                  </a:schemeClr>
                </a:solidFill>
              </a:rPr>
              <a:t> CON”, 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  <a:defRPr/>
            </a:pPr>
            <a:r>
              <a:rPr lang="it-IT" sz="2900" b="1" dirty="0" smtClean="0">
                <a:solidFill>
                  <a:schemeClr val="bg2">
                    <a:lumMod val="10000"/>
                  </a:schemeClr>
                </a:solidFill>
              </a:rPr>
              <a:t>Verso 7, “</a:t>
            </a:r>
            <a:r>
              <a:rPr lang="it-IT" sz="2900" b="1" dirty="0" err="1" smtClean="0">
                <a:solidFill>
                  <a:schemeClr val="bg2">
                    <a:lumMod val="10000"/>
                  </a:schemeClr>
                </a:solidFill>
              </a:rPr>
              <a:t>SENZA…</a:t>
            </a:r>
            <a:r>
              <a:rPr lang="it-IT" sz="29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2900" b="1" dirty="0" err="1" smtClean="0">
                <a:solidFill>
                  <a:schemeClr val="bg2">
                    <a:lumMod val="10000"/>
                  </a:schemeClr>
                </a:solidFill>
              </a:rPr>
              <a:t>SENZA…</a:t>
            </a:r>
            <a:r>
              <a:rPr lang="it-IT" sz="2900" b="1" dirty="0" smtClean="0">
                <a:solidFill>
                  <a:schemeClr val="bg2">
                    <a:lumMod val="10000"/>
                  </a:schemeClr>
                </a:solidFill>
              </a:rPr>
              <a:t>”, 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  <a:defRPr/>
            </a:pPr>
            <a:r>
              <a:rPr lang="it-IT" sz="2900" b="1" dirty="0" smtClean="0">
                <a:solidFill>
                  <a:schemeClr val="bg2">
                    <a:lumMod val="10000"/>
                  </a:schemeClr>
                </a:solidFill>
              </a:rPr>
              <a:t>Verso 8, “</a:t>
            </a:r>
            <a:r>
              <a:rPr lang="it-IT" sz="2900" b="1" dirty="0" err="1" smtClean="0">
                <a:solidFill>
                  <a:schemeClr val="bg2">
                    <a:lumMod val="10000"/>
                  </a:schemeClr>
                </a:solidFill>
              </a:rPr>
              <a:t>COME…</a:t>
            </a:r>
            <a:r>
              <a:rPr lang="it-IT" sz="29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2900" b="1" dirty="0" err="1" smtClean="0">
                <a:solidFill>
                  <a:schemeClr val="bg2">
                    <a:lumMod val="10000"/>
                  </a:schemeClr>
                </a:solidFill>
              </a:rPr>
              <a:t>COME…</a:t>
            </a:r>
            <a:r>
              <a:rPr lang="it-IT" sz="29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2900" b="1" dirty="0" err="1" smtClean="0">
                <a:solidFill>
                  <a:schemeClr val="bg2">
                    <a:lumMod val="10000"/>
                  </a:schemeClr>
                </a:solidFill>
              </a:rPr>
              <a:t>COME…</a:t>
            </a:r>
            <a:r>
              <a:rPr lang="it-IT" sz="2900" b="1" dirty="0" smtClean="0">
                <a:solidFill>
                  <a:schemeClr val="bg2">
                    <a:lumMod val="10000"/>
                  </a:schemeClr>
                </a:solidFill>
              </a:rPr>
              <a:t>”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  <a:defRPr/>
            </a:pPr>
            <a:endParaRPr lang="it-IT" sz="2900" b="1" u="sng" dirty="0" smtClean="0">
              <a:solidFill>
                <a:srgbClr val="11351A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  <a:defRPr/>
            </a:pPr>
            <a:r>
              <a:rPr lang="it-IT" sz="2900" b="1" u="sng" dirty="0" smtClean="0">
                <a:solidFill>
                  <a:srgbClr val="11351A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SINESTESIA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  <a:defRPr/>
            </a:pPr>
            <a:r>
              <a:rPr lang="it-IT" sz="2900" dirty="0" smtClean="0"/>
              <a:t>Accostamento di due parole appartenenti a due sfere sensoriali diverse. 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  <a:defRPr/>
            </a:pPr>
            <a:r>
              <a:rPr lang="it-IT" sz="2900" b="1" dirty="0" smtClean="0">
                <a:solidFill>
                  <a:schemeClr val="bg2">
                    <a:lumMod val="10000"/>
                  </a:schemeClr>
                </a:solidFill>
              </a:rPr>
              <a:t>Verso 14, “ECO FREDDA”</a:t>
            </a:r>
            <a:r>
              <a:rPr lang="it-IT" sz="2900" dirty="0" smtClean="0"/>
              <a:t> 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  <a:defRPr/>
            </a:pPr>
            <a:r>
              <a:rPr lang="it-IT" sz="2900" dirty="0" smtClean="0"/>
              <a:t>Associazione di due sensazioni diverse: uditiva (eco) e tattile (fredda).</a:t>
            </a:r>
            <a:endParaRPr lang="it-IT" sz="29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14876" y="928693"/>
            <a:ext cx="4071966" cy="57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lnSpc>
                <a:spcPts val="3000"/>
              </a:lnSpc>
              <a:spcBef>
                <a:spcPts val="600"/>
              </a:spcBef>
              <a:tabLst>
                <a:tab pos="2541588" algn="l"/>
              </a:tabLst>
            </a:pPr>
            <a:r>
              <a:rPr lang="it-IT" sz="3000" b="1" u="sng" dirty="0" smtClean="0">
                <a:solidFill>
                  <a:srgbClr val="11351A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METAFORA</a:t>
            </a:r>
          </a:p>
          <a:p>
            <a:pPr lvl="0">
              <a:lnSpc>
                <a:spcPts val="3000"/>
              </a:lnSpc>
              <a:spcBef>
                <a:spcPts val="0"/>
              </a:spcBef>
            </a:pPr>
            <a:r>
              <a:rPr lang="it-IT" sz="3000" dirty="0" smtClean="0">
                <a:latin typeface="+mn-lt"/>
                <a:cs typeface="Times New Roman" pitchFamily="18" charset="0"/>
              </a:rPr>
              <a:t>Sostituzione di una parola con un’altra, con cui ha una somiglianza di significato.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it-IT" sz="3000" b="1" dirty="0" smtClean="0">
                <a:latin typeface="+mn-lt"/>
                <a:cs typeface="Times New Roman" pitchFamily="18" charset="0"/>
              </a:rPr>
              <a:t>Versi 3-4-7-14</a:t>
            </a:r>
            <a:r>
              <a:rPr lang="it-IT" sz="3000" dirty="0" smtClean="0">
                <a:latin typeface="+mn-lt"/>
                <a:cs typeface="Times New Roman" pitchFamily="18" charset="0"/>
              </a:rPr>
              <a:t>,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it-IT" sz="3000" dirty="0" smtClean="0">
                <a:latin typeface="+mn-lt"/>
                <a:cs typeface="Times New Roman" pitchFamily="18" charset="0"/>
              </a:rPr>
              <a:t>“</a:t>
            </a:r>
            <a:r>
              <a:rPr lang="it-IT" sz="3000" b="1" dirty="0" smtClean="0">
                <a:latin typeface="+mn-lt"/>
                <a:cs typeface="Times New Roman" pitchFamily="18" charset="0"/>
              </a:rPr>
              <a:t>ALI MALIGNE”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it-IT" sz="3000" dirty="0" smtClean="0">
                <a:latin typeface="+mn-lt"/>
                <a:cs typeface="Times New Roman" pitchFamily="18" charset="0"/>
              </a:rPr>
              <a:t>le ali di un aereo da bombardamento.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it-IT" sz="3000" b="1" dirty="0" smtClean="0">
                <a:latin typeface="+mn-lt"/>
                <a:cs typeface="Times New Roman" pitchFamily="18" charset="0"/>
              </a:rPr>
              <a:t>“MERIDIANE </a:t>
            </a:r>
            <a:r>
              <a:rPr lang="it-IT" sz="3000" b="1" dirty="0" err="1" smtClean="0">
                <a:latin typeface="+mn-lt"/>
                <a:cs typeface="Times New Roman" pitchFamily="18" charset="0"/>
              </a:rPr>
              <a:t>DI</a:t>
            </a:r>
            <a:r>
              <a:rPr lang="it-IT" sz="3000" b="1" dirty="0" smtClean="0">
                <a:latin typeface="+mn-lt"/>
                <a:cs typeface="Times New Roman" pitchFamily="18" charset="0"/>
              </a:rPr>
              <a:t> MORTE”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it-IT" sz="3000" dirty="0" smtClean="0">
                <a:latin typeface="+mn-lt"/>
                <a:cs typeface="Times New Roman" pitchFamily="18" charset="0"/>
              </a:rPr>
              <a:t>i quadranti per individuare il bersaglio.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it-IT" sz="3000" b="1" dirty="0" smtClean="0">
                <a:latin typeface="+mn-lt"/>
                <a:cs typeface="Times New Roman" pitchFamily="18" charset="0"/>
              </a:rPr>
              <a:t>“CARRO </a:t>
            </a:r>
            <a:r>
              <a:rPr lang="it-IT" sz="3000" b="1" dirty="0" err="1" smtClean="0">
                <a:latin typeface="+mn-lt"/>
                <a:cs typeface="Times New Roman" pitchFamily="18" charset="0"/>
              </a:rPr>
              <a:t>DI</a:t>
            </a:r>
            <a:r>
              <a:rPr lang="it-IT" sz="3000" b="1" dirty="0" smtClean="0">
                <a:latin typeface="+mn-lt"/>
                <a:cs typeface="Times New Roman" pitchFamily="18" charset="0"/>
              </a:rPr>
              <a:t> FUOCO”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it-IT" sz="3000" dirty="0" smtClean="0">
                <a:latin typeface="+mn-lt"/>
                <a:cs typeface="Times New Roman" pitchFamily="18" charset="0"/>
              </a:rPr>
              <a:t>Il carro armato.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it-IT" sz="3000" b="1" dirty="0" smtClean="0">
                <a:latin typeface="+mn-lt"/>
                <a:cs typeface="Times New Roman" pitchFamily="18" charset="0"/>
              </a:rPr>
              <a:t>“SENZA CRISTO”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it-IT" sz="3000" dirty="0" smtClean="0">
                <a:latin typeface="+mn-lt"/>
                <a:cs typeface="Times New Roman" pitchFamily="18" charset="0"/>
              </a:rPr>
              <a:t>privo di pietà cristiana.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it-IT" sz="3000" b="1" dirty="0" smtClean="0">
                <a:latin typeface="+mn-lt"/>
                <a:cs typeface="Times New Roman" pitchFamily="18" charset="0"/>
              </a:rPr>
              <a:t>“NUVOLE </a:t>
            </a:r>
            <a:r>
              <a:rPr lang="it-IT" sz="3000" b="1" dirty="0" err="1" smtClean="0">
                <a:latin typeface="+mn-lt"/>
                <a:cs typeface="Times New Roman" pitchFamily="18" charset="0"/>
              </a:rPr>
              <a:t>DI</a:t>
            </a:r>
            <a:r>
              <a:rPr lang="it-IT" sz="3000" b="1" dirty="0" smtClean="0">
                <a:latin typeface="+mn-lt"/>
                <a:cs typeface="Times New Roman" pitchFamily="18" charset="0"/>
              </a:rPr>
              <a:t> SANGUE”</a:t>
            </a:r>
            <a:endParaRPr lang="it-IT" sz="3000" dirty="0" smtClean="0">
              <a:latin typeface="+mn-lt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it-IT" sz="3000" dirty="0" smtClean="0">
                <a:latin typeface="+mn-lt"/>
                <a:cs typeface="Times New Roman" pitchFamily="18" charset="0"/>
              </a:rPr>
              <a:t>la polvere sollevata dall’esplosione.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endParaRPr lang="it-IT" sz="3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2143116"/>
            <a:ext cx="4286280" cy="500066"/>
          </a:xfrm>
        </p:spPr>
        <p:txBody>
          <a:bodyPr/>
          <a:lstStyle/>
          <a:p>
            <a:pPr algn="l" eaLnBrk="1" hangingPunct="1">
              <a:lnSpc>
                <a:spcPts val="2500"/>
              </a:lnSpc>
              <a:defRPr/>
            </a:pPr>
            <a:r>
              <a:rPr lang="it-IT" dirty="0" smtClean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Ancora dell’Inferno</a:t>
            </a:r>
            <a:endParaRPr lang="it-IT" sz="2200" b="0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14282" y="2571744"/>
            <a:ext cx="4286280" cy="3857652"/>
          </a:xfrm>
        </p:spPr>
        <p:txBody>
          <a:bodyPr/>
          <a:lstStyle/>
          <a:p>
            <a:pPr marL="0" indent="0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Non ci direte una notte gridando</a:t>
            </a:r>
            <a:br>
              <a:rPr lang="it-IT" sz="3000" dirty="0" smtClean="0"/>
            </a:br>
            <a:r>
              <a:rPr lang="it-IT" sz="3000" dirty="0" smtClean="0"/>
              <a:t>dai megafoni, una notte</a:t>
            </a:r>
            <a:br>
              <a:rPr lang="it-IT" sz="3000" dirty="0" smtClean="0"/>
            </a:br>
            <a:r>
              <a:rPr lang="it-IT" sz="3000" dirty="0" smtClean="0"/>
              <a:t>di zagare, di nascite, d'amori</a:t>
            </a:r>
            <a:br>
              <a:rPr lang="it-IT" sz="3000" dirty="0" smtClean="0"/>
            </a:br>
            <a:r>
              <a:rPr lang="it-IT" sz="3000" dirty="0" smtClean="0"/>
              <a:t>appena cominciati, che l'idrogeno</a:t>
            </a:r>
            <a:br>
              <a:rPr lang="it-IT" sz="3000" dirty="0" smtClean="0"/>
            </a:br>
            <a:r>
              <a:rPr lang="it-IT" sz="3000" dirty="0" smtClean="0"/>
              <a:t>in nome del diritto brucia</a:t>
            </a:r>
            <a:br>
              <a:rPr lang="it-IT" sz="3000" dirty="0" smtClean="0"/>
            </a:br>
            <a:r>
              <a:rPr lang="it-IT" sz="3000" dirty="0" smtClean="0"/>
              <a:t>la terra. Gli animali i boschi fondono</a:t>
            </a:r>
            <a:br>
              <a:rPr lang="it-IT" sz="3000" dirty="0" smtClean="0"/>
            </a:br>
            <a:r>
              <a:rPr lang="it-IT" sz="3000" dirty="0" smtClean="0"/>
              <a:t>nell'Arca della distruzione, il fuoco</a:t>
            </a:r>
            <a:br>
              <a:rPr lang="it-IT" sz="3000" dirty="0" smtClean="0"/>
            </a:br>
            <a:r>
              <a:rPr lang="it-IT" sz="3000" dirty="0" smtClean="0"/>
              <a:t>è un vischio sui crani dei cavalli,</a:t>
            </a:r>
            <a:br>
              <a:rPr lang="it-IT" sz="3000" dirty="0" smtClean="0"/>
            </a:br>
            <a:r>
              <a:rPr lang="it-IT" sz="3000" dirty="0" smtClean="0"/>
              <a:t>negli occhi umani. Poi a noi morti</a:t>
            </a:r>
            <a:br>
              <a:rPr lang="it-IT" sz="3000" dirty="0" smtClean="0"/>
            </a:br>
            <a:r>
              <a:rPr lang="it-IT" sz="3000" dirty="0" smtClean="0"/>
              <a:t>voi morti direte nuove tavole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85720" y="857232"/>
            <a:ext cx="72152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600"/>
              </a:lnSpc>
              <a:defRPr/>
            </a:pPr>
            <a:r>
              <a:rPr lang="it-IT" kern="0" dirty="0">
                <a:solidFill>
                  <a:srgbClr val="11351A"/>
                </a:solidFill>
                <a:latin typeface="+mj-lt"/>
                <a:ea typeface="+mj-ea"/>
                <a:cs typeface="+mj-cs"/>
              </a:rPr>
              <a:t>La poesia </a:t>
            </a:r>
            <a:r>
              <a:rPr lang="it-IT" kern="0" dirty="0" smtClean="0">
                <a:solidFill>
                  <a:srgbClr val="11351A"/>
                </a:solidFill>
                <a:latin typeface="+mj-lt"/>
                <a:ea typeface="+mj-ea"/>
                <a:cs typeface="+mj-cs"/>
              </a:rPr>
              <a:t>esprime il timore del poeta di una guerra nucleare e </a:t>
            </a:r>
            <a:r>
              <a:rPr lang="it-IT" dirty="0" smtClean="0">
                <a:solidFill>
                  <a:srgbClr val="11351A"/>
                </a:solidFill>
                <a:latin typeface="+mj-lt"/>
              </a:rPr>
              <a:t>descrive le devastanti conseguenze di una bomba all’idrogeno sganciata sulla Terra</a:t>
            </a:r>
            <a:endParaRPr lang="it-IT" kern="0" dirty="0">
              <a:solidFill>
                <a:srgbClr val="11351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1" y="2214554"/>
            <a:ext cx="4286279" cy="4000528"/>
          </a:xfrm>
        </p:spPr>
        <p:txBody>
          <a:bodyPr/>
          <a:lstStyle/>
          <a:p>
            <a:pPr marL="0" indent="0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della legge. Nell'antico linguaggio</a:t>
            </a:r>
            <a:br>
              <a:rPr lang="it-IT" sz="3000" dirty="0" smtClean="0"/>
            </a:br>
            <a:r>
              <a:rPr lang="it-IT" sz="3000" dirty="0" smtClean="0"/>
              <a:t>altri segni, profili di pugnali.</a:t>
            </a:r>
          </a:p>
          <a:p>
            <a:pPr marL="0" indent="0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Balbetterà qualcuno sulle scorie,</a:t>
            </a:r>
            <a:br>
              <a:rPr lang="it-IT" sz="3000" dirty="0" smtClean="0"/>
            </a:br>
            <a:r>
              <a:rPr lang="it-IT" sz="3000" dirty="0" smtClean="0"/>
              <a:t>inventerà tutto ancora</a:t>
            </a:r>
          </a:p>
          <a:p>
            <a:pPr marL="0" indent="0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it-IT" sz="3000" dirty="0" smtClean="0"/>
              <a:t>o nulla nella sorte uniforme,</a:t>
            </a:r>
            <a:br>
              <a:rPr lang="it-IT" sz="3000" dirty="0" smtClean="0"/>
            </a:br>
            <a:r>
              <a:rPr lang="it-IT" sz="3000" dirty="0" smtClean="0"/>
              <a:t>il mormorio delle correnti, il crepitare</a:t>
            </a:r>
            <a:br>
              <a:rPr lang="it-IT" sz="3000" dirty="0" smtClean="0"/>
            </a:br>
            <a:r>
              <a:rPr lang="it-IT" sz="3000" dirty="0" smtClean="0"/>
              <a:t>della luce. Non la speranza</a:t>
            </a:r>
            <a:br>
              <a:rPr lang="it-IT" sz="3000" dirty="0" smtClean="0"/>
            </a:br>
            <a:r>
              <a:rPr lang="it-IT" sz="3000" dirty="0" smtClean="0"/>
              <a:t>direte voi morti alla nostra morte</a:t>
            </a:r>
            <a:br>
              <a:rPr lang="it-IT" sz="3000" dirty="0" smtClean="0"/>
            </a:br>
            <a:r>
              <a:rPr lang="it-IT" sz="3000" dirty="0" smtClean="0"/>
              <a:t>negli imbuti di fanghiglia bollente,</a:t>
            </a:r>
            <a:br>
              <a:rPr lang="it-IT" sz="3000" dirty="0" smtClean="0"/>
            </a:br>
            <a:r>
              <a:rPr lang="it-IT" sz="3000" dirty="0" smtClean="0"/>
              <a:t>qui nell'inferno. </a:t>
            </a:r>
          </a:p>
          <a:p>
            <a:pPr marL="0" indent="0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it-IT" sz="3000" b="1" dirty="0" smtClean="0"/>
              <a:t>da “La terra impareggiabile” (19</a:t>
            </a:r>
            <a:r>
              <a:rPr lang="it-IT" sz="3100" b="1" dirty="0" smtClean="0"/>
              <a:t>56) </a:t>
            </a:r>
          </a:p>
        </p:txBody>
      </p:sp>
      <p:pic>
        <p:nvPicPr>
          <p:cNvPr id="13" name="Immagine 12" descr="BOMBA ATOMICA VIETA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1000109"/>
            <a:ext cx="1143008" cy="1151304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42844" y="500042"/>
            <a:ext cx="87154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4000"/>
              </a:lnSpc>
              <a:defRPr/>
            </a:pPr>
            <a:r>
              <a:rPr kumimoji="0" lang="it-IT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195B0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j-ea"/>
                <a:cs typeface="+mj-cs"/>
              </a:rPr>
              <a:t>LA</a:t>
            </a:r>
            <a:r>
              <a:rPr kumimoji="0" lang="it-IT" sz="4200" b="1" i="0" u="none" strike="noStrike" kern="0" cap="none" spc="0" normalizeH="0" noProof="0" dirty="0" smtClean="0">
                <a:ln>
                  <a:noFill/>
                </a:ln>
                <a:solidFill>
                  <a:srgbClr val="195B0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j-ea"/>
                <a:cs typeface="+mj-cs"/>
              </a:rPr>
              <a:t> GUERRA FREDDA E LA MINACCIA ATOMICA</a:t>
            </a:r>
            <a:endParaRPr kumimoji="0" lang="it-IT" sz="42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/>
      <p:bldP spid="8" grpId="0"/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ritratt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714356"/>
            <a:ext cx="3592444" cy="4397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 descr="subito_s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42918"/>
            <a:ext cx="3735187" cy="564360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214942" y="4479391"/>
            <a:ext cx="34290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6140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fine</a:t>
            </a:r>
            <a:endParaRPr lang="it-IT" sz="130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6140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313"/>
            <a:ext cx="8286808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5000" dirty="0" smtClean="0">
                <a:solidFill>
                  <a:srgbClr val="195B0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SALVATORE QUASIMODO: LA VITA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42874" y="1000108"/>
            <a:ext cx="8715405" cy="5429288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1901: 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nasce a </a:t>
            </a: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Modica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il padre capostazione si sposta con la famiglia in varie città. 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1919: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 dopo il diploma di geometra, si trasferisce a </a:t>
            </a: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Roma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, si iscrive a ingegneria, lavora come disegnatore tecnico, scrive e studia greco e latino.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1929: 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a </a:t>
            </a: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Firenze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 conosce Montale e si avvicina alla poetica dell’Ermetismo.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1930: 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assunto al Genio Civile, si trasferisce a </a:t>
            </a: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Reggio Calabria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dove entra in contatto con gruppi antifascisti.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1938: 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si trasferisce a </a:t>
            </a: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Milano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 e lascia il lavoro per dedicarsi totalmente alla letteratura.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1941: 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viene nominato professore di Letteratura italiana presso il Conservatorio Musicale “Giuseppe Verdi”.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1945: 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si iscrive al Partito Comunista e inizia a pubblicare poesie caratterizzate da un forte impegno morale e civile.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1959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: gli viene assegnato il Premio Nobel per la letteratura, in seguito compie numerosi viaggi in Europa e in America.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1968: 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muore a </a:t>
            </a: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Napoli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 all’età di 67 anni.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571480"/>
            <a:ext cx="8715375" cy="500083"/>
          </a:xfrm>
        </p:spPr>
        <p:txBody>
          <a:bodyPr/>
          <a:lstStyle/>
          <a:p>
            <a:pPr eaLnBrk="1" hangingPunct="1"/>
            <a:r>
              <a:rPr lang="it-IT" sz="5000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reestyle Script" pitchFamily="66" charset="0"/>
              </a:rPr>
              <a:t>LE PRINCIPALI RACCOLTE POETICHE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4283" y="1285881"/>
            <a:ext cx="8643997" cy="5214953"/>
          </a:xfrm>
        </p:spPr>
        <p:txBody>
          <a:bodyPr/>
          <a:lstStyle/>
          <a:p>
            <a:pPr marL="355600" indent="-355600" eaLnBrk="1" hangingPunct="1">
              <a:lnSpc>
                <a:spcPts val="33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arenR"/>
              <a:defRPr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OPERE CHE RISPETTANO I PRINCIPI DELL’ERMETISMO</a:t>
            </a:r>
          </a:p>
          <a:p>
            <a:pPr marL="544513" indent="-544513" eaLnBrk="1" hangingPunct="1">
              <a:lnSpc>
                <a:spcPts val="33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b="1" dirty="0" smtClean="0">
                <a:solidFill>
                  <a:schemeClr val="bg2">
                    <a:lumMod val="10000"/>
                  </a:schemeClr>
                </a:solidFill>
              </a:rPr>
              <a:t>1930: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 “Acque e terre”</a:t>
            </a:r>
          </a:p>
          <a:p>
            <a:pPr marL="544513" indent="-544513" eaLnBrk="1" hangingPunct="1">
              <a:lnSpc>
                <a:spcPts val="33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b="1" dirty="0" smtClean="0">
                <a:solidFill>
                  <a:schemeClr val="bg2">
                    <a:lumMod val="10000"/>
                  </a:schemeClr>
                </a:solidFill>
              </a:rPr>
              <a:t>1932: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 “Oboe sommerso”</a:t>
            </a:r>
          </a:p>
          <a:p>
            <a:pPr marL="544513" indent="-544513" eaLnBrk="1" hangingPunct="1">
              <a:lnSpc>
                <a:spcPts val="33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b="1" dirty="0" smtClean="0">
                <a:solidFill>
                  <a:schemeClr val="bg2">
                    <a:lumMod val="10000"/>
                  </a:schemeClr>
                </a:solidFill>
              </a:rPr>
              <a:t>1936: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it-IT" dirty="0" err="1" smtClean="0">
                <a:solidFill>
                  <a:schemeClr val="bg2">
                    <a:lumMod val="10000"/>
                  </a:schemeClr>
                </a:solidFill>
              </a:rPr>
              <a:t>Erato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 e </a:t>
            </a:r>
            <a:r>
              <a:rPr lang="it-IT" dirty="0" err="1" smtClean="0">
                <a:solidFill>
                  <a:schemeClr val="bg2">
                    <a:lumMod val="10000"/>
                  </a:schemeClr>
                </a:solidFill>
              </a:rPr>
              <a:t>Apollion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”</a:t>
            </a:r>
          </a:p>
          <a:p>
            <a:pPr marL="355600" indent="-355600" eaLnBrk="1" hangingPunct="1">
              <a:lnSpc>
                <a:spcPts val="33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arenR" startAt="2"/>
              <a:defRPr/>
            </a:pP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55600" indent="-355600" eaLnBrk="1" hangingPunct="1">
              <a:lnSpc>
                <a:spcPts val="33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arenR" startAt="2"/>
              <a:defRPr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OPERE CHE EVIDENZIANO UN IMPEGNO SOCIALE E CIVILE</a:t>
            </a:r>
          </a:p>
          <a:p>
            <a:pPr marL="544513" indent="-544513" eaLnBrk="1" hangingPunct="1">
              <a:lnSpc>
                <a:spcPts val="33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b="1" dirty="0" smtClean="0">
                <a:solidFill>
                  <a:schemeClr val="bg2">
                    <a:lumMod val="10000"/>
                  </a:schemeClr>
                </a:solidFill>
              </a:rPr>
              <a:t>1942: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“Ed è subito sera”</a:t>
            </a:r>
          </a:p>
          <a:p>
            <a:pPr marL="544513" indent="-544513" eaLnBrk="1" hangingPunct="1">
              <a:lnSpc>
                <a:spcPts val="33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b="1" dirty="0" smtClean="0">
                <a:solidFill>
                  <a:schemeClr val="bg2">
                    <a:lumMod val="10000"/>
                  </a:schemeClr>
                </a:solidFill>
              </a:rPr>
              <a:t>1947: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“Giorno dopo giorno”</a:t>
            </a:r>
          </a:p>
          <a:p>
            <a:pPr marL="544513" indent="-544513" eaLnBrk="1" hangingPunct="1">
              <a:lnSpc>
                <a:spcPts val="33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b="1" dirty="0" smtClean="0">
                <a:solidFill>
                  <a:schemeClr val="bg2">
                    <a:lumMod val="10000"/>
                  </a:schemeClr>
                </a:solidFill>
              </a:rPr>
              <a:t>1949: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“La vita non è un sogno”</a:t>
            </a:r>
          </a:p>
          <a:p>
            <a:pPr marL="544513" indent="-544513" eaLnBrk="1" hangingPunct="1">
              <a:lnSpc>
                <a:spcPts val="33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b="1" dirty="0" smtClean="0">
                <a:solidFill>
                  <a:schemeClr val="bg2">
                    <a:lumMod val="10000"/>
                  </a:schemeClr>
                </a:solidFill>
              </a:rPr>
              <a:t>1956: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“Il falso e vero verde”</a:t>
            </a:r>
          </a:p>
          <a:p>
            <a:pPr marL="544513" indent="-544513" eaLnBrk="1" hangingPunct="1">
              <a:lnSpc>
                <a:spcPts val="33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b="1" dirty="0" smtClean="0">
                <a:solidFill>
                  <a:schemeClr val="bg2">
                    <a:lumMod val="10000"/>
                  </a:schemeClr>
                </a:solidFill>
              </a:rPr>
              <a:t>1958: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“La terra impareggiabile”</a:t>
            </a:r>
          </a:p>
          <a:p>
            <a:pPr marL="544513" indent="-544513" eaLnBrk="1" hangingPunct="1">
              <a:lnSpc>
                <a:spcPts val="33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ZDingbats" pitchFamily="2" charset="0"/>
              <a:buChar char="2"/>
              <a:defRPr/>
            </a:pPr>
            <a:r>
              <a:rPr lang="it-IT" b="1" dirty="0" smtClean="0">
                <a:solidFill>
                  <a:schemeClr val="bg2">
                    <a:lumMod val="10000"/>
                  </a:schemeClr>
                </a:solidFill>
              </a:rPr>
              <a:t>1966: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“Dare e avere”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2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2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2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2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ccia a destra 17"/>
          <p:cNvSpPr/>
          <p:nvPr/>
        </p:nvSpPr>
        <p:spPr>
          <a:xfrm>
            <a:off x="642910" y="285728"/>
            <a:ext cx="5786478" cy="114300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857620" y="3286124"/>
            <a:ext cx="1428760" cy="1428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28596" y="4286256"/>
            <a:ext cx="2643206" cy="12954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defRPr/>
            </a:pPr>
            <a:r>
              <a:rPr lang="it-IT" dirty="0" smtClean="0">
                <a:solidFill>
                  <a:schemeClr val="tx1"/>
                </a:solidFill>
                <a:latin typeface="Script MT Bold" pitchFamily="66" charset="0"/>
              </a:rPr>
              <a:t>I problemi </a:t>
            </a:r>
          </a:p>
          <a:p>
            <a:pPr algn="ctr">
              <a:lnSpc>
                <a:spcPts val="2400"/>
              </a:lnSpc>
              <a:defRPr/>
            </a:pPr>
            <a:r>
              <a:rPr lang="it-IT" dirty="0" smtClean="0">
                <a:solidFill>
                  <a:schemeClr val="tx1"/>
                </a:solidFill>
                <a:latin typeface="Script MT Bold" pitchFamily="66" charset="0"/>
              </a:rPr>
              <a:t>della vita </a:t>
            </a:r>
          </a:p>
          <a:p>
            <a:pPr algn="ctr">
              <a:lnSpc>
                <a:spcPts val="2400"/>
              </a:lnSpc>
              <a:defRPr/>
            </a:pPr>
            <a:r>
              <a:rPr lang="it-IT" dirty="0" smtClean="0">
                <a:solidFill>
                  <a:schemeClr val="tx1"/>
                </a:solidFill>
                <a:latin typeface="Script MT Bold" pitchFamily="66" charset="0"/>
              </a:rPr>
              <a:t>nelle grandi città</a:t>
            </a:r>
            <a:endParaRPr lang="it-IT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28596" y="2419352"/>
            <a:ext cx="2643206" cy="1295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defRPr/>
            </a:pPr>
            <a:r>
              <a:rPr lang="it-IT" dirty="0" smtClean="0">
                <a:solidFill>
                  <a:schemeClr val="tx1"/>
                </a:solidFill>
                <a:latin typeface="Script MT Bold" pitchFamily="66" charset="0"/>
              </a:rPr>
              <a:t>La Sicilia</a:t>
            </a:r>
          </a:p>
          <a:p>
            <a:pPr algn="ctr">
              <a:lnSpc>
                <a:spcPts val="2400"/>
              </a:lnSpc>
              <a:defRPr/>
            </a:pPr>
            <a:r>
              <a:rPr lang="it-IT" dirty="0" smtClean="0">
                <a:solidFill>
                  <a:schemeClr val="tx1"/>
                </a:solidFill>
                <a:latin typeface="Script MT Bold" pitchFamily="66" charset="0"/>
              </a:rPr>
              <a:t> luogo mitico e fuori dal tempo</a:t>
            </a:r>
            <a:endParaRPr lang="it-IT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3286116" y="1776410"/>
            <a:ext cx="2571768" cy="1295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defRPr/>
            </a:pPr>
            <a:r>
              <a:rPr lang="it-IT" dirty="0" smtClean="0">
                <a:solidFill>
                  <a:schemeClr val="tx1"/>
                </a:solidFill>
                <a:latin typeface="Script MT Bold" pitchFamily="66" charset="0"/>
              </a:rPr>
              <a:t>La solitudine dell’uomo contemporaneo</a:t>
            </a:r>
            <a:endParaRPr lang="it-IT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3286116" y="4919682"/>
            <a:ext cx="2571768" cy="1295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defRPr/>
            </a:pPr>
            <a:r>
              <a:rPr lang="it-IT" dirty="0" smtClean="0">
                <a:solidFill>
                  <a:schemeClr val="tx1"/>
                </a:solidFill>
                <a:latin typeface="Script MT Bold" pitchFamily="66" charset="0"/>
              </a:rPr>
              <a:t>Le ingiustizie </a:t>
            </a:r>
          </a:p>
          <a:p>
            <a:pPr algn="ctr">
              <a:lnSpc>
                <a:spcPts val="2400"/>
              </a:lnSpc>
              <a:defRPr/>
            </a:pPr>
            <a:r>
              <a:rPr lang="it-IT" dirty="0" smtClean="0">
                <a:solidFill>
                  <a:schemeClr val="tx1"/>
                </a:solidFill>
                <a:latin typeface="Script MT Bold" pitchFamily="66" charset="0"/>
              </a:rPr>
              <a:t>e la violenza nel Sud Italia </a:t>
            </a:r>
            <a:endParaRPr lang="it-IT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6072198" y="4276740"/>
            <a:ext cx="2571768" cy="1295400"/>
          </a:xfrm>
          <a:prstGeom prst="roundRect">
            <a:avLst>
              <a:gd name="adj" fmla="val 16667"/>
            </a:avLst>
          </a:prstGeom>
          <a:solidFill>
            <a:schemeClr val="accent2">
              <a:alpha val="9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defRPr/>
            </a:pPr>
            <a:r>
              <a:rPr lang="it-IT" dirty="0" smtClean="0">
                <a:solidFill>
                  <a:schemeClr val="tx1"/>
                </a:solidFill>
                <a:latin typeface="Script MT Bold" pitchFamily="66" charset="0"/>
              </a:rPr>
              <a:t>L’orrore </a:t>
            </a:r>
          </a:p>
          <a:p>
            <a:pPr algn="ctr">
              <a:lnSpc>
                <a:spcPts val="2400"/>
              </a:lnSpc>
              <a:defRPr/>
            </a:pPr>
            <a:r>
              <a:rPr lang="it-IT" dirty="0" smtClean="0">
                <a:solidFill>
                  <a:schemeClr val="tx1"/>
                </a:solidFill>
                <a:latin typeface="Script MT Bold" pitchFamily="66" charset="0"/>
              </a:rPr>
              <a:t>della guerra</a:t>
            </a:r>
            <a:endParaRPr lang="it-IT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6072198" y="2419352"/>
            <a:ext cx="2571768" cy="12954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  <a:alpha val="89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defRPr/>
            </a:pPr>
            <a:r>
              <a:rPr lang="it-IT" dirty="0" smtClean="0">
                <a:solidFill>
                  <a:schemeClr val="tx1"/>
                </a:solidFill>
                <a:latin typeface="Script MT Bold" pitchFamily="66" charset="0"/>
              </a:rPr>
              <a:t>Le sofferenze dovute all’occupazione nazista</a:t>
            </a:r>
            <a:endParaRPr lang="it-IT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714348" y="500042"/>
            <a:ext cx="385765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5000" b="1" kern="0" dirty="0" smtClean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j-ea"/>
                <a:cs typeface="+mj-cs"/>
              </a:rPr>
              <a:t>LE TEMATICHE</a:t>
            </a:r>
            <a:endParaRPr lang="it-IT" sz="5000" b="1" kern="0" dirty="0">
              <a:solidFill>
                <a:srgbClr val="195B0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14" name="Immagine 13" descr="calamai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151062"/>
            <a:ext cx="1463874" cy="134950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6143636" y="357166"/>
            <a:ext cx="2500330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it-IT" sz="2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Verso temi più reali e con uno stile sempre più chiaro ed esplicito</a:t>
            </a:r>
            <a:endParaRPr lang="it-IT" sz="26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4286279" cy="428645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>
                <a:solidFill>
                  <a:srgbClr val="006600"/>
                </a:solidFill>
                <a:effectLst>
                  <a:glow rad="139700">
                    <a:srgbClr val="92D050">
                      <a:alpha val="40000"/>
                    </a:srgbClr>
                  </a:glow>
                </a:effectLst>
                <a:latin typeface="+mn-lt"/>
              </a:rPr>
              <a:t>LA POESIA ERMETICA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0034" y="3143248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000"/>
              </a:lnSpc>
              <a:buClr>
                <a:schemeClr val="accent5">
                  <a:lumMod val="50000"/>
                </a:schemeClr>
              </a:buClr>
              <a:buSzPct val="90000"/>
              <a:defRPr/>
            </a:pPr>
            <a:r>
              <a:rPr lang="it-IT" sz="3000" b="1" kern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Salvatore Quasimodo</a:t>
            </a:r>
            <a:r>
              <a:rPr lang="it-IT" sz="3000" kern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,</a:t>
            </a:r>
            <a:r>
              <a:rPr lang="it-IT" sz="3000" b="1" kern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it-IT" sz="3000" kern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nelle prime raccolte poetiche, in particolare in “</a:t>
            </a:r>
            <a:r>
              <a:rPr lang="it-IT" sz="3000" b="1" kern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Oboe sommerso”</a:t>
            </a:r>
            <a:r>
              <a:rPr lang="it-IT" sz="3000" kern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, segue i principi dell’Ermetismo, sia nei contenuti sia nel linguaggio.</a:t>
            </a:r>
            <a:endParaRPr lang="it-IT" sz="3000" b="1" kern="0" dirty="0" smtClean="0">
              <a:solidFill>
                <a:schemeClr val="bg2">
                  <a:lumMod val="10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148" name="Immagine 9" descr="ungaretti quasimodo monta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77728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ed è subito s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833755"/>
            <a:ext cx="3857652" cy="152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0" y="428604"/>
            <a:ext cx="42862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j-ea"/>
                <a:cs typeface="+mj-cs"/>
              </a:rPr>
              <a:t>Ed è</a:t>
            </a:r>
            <a:r>
              <a:rPr kumimoji="0" lang="it-IT" sz="50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j-ea"/>
                <a:cs typeface="+mj-cs"/>
              </a:rPr>
              <a:t> subito sera</a:t>
            </a:r>
            <a:endParaRPr kumimoji="0" lang="it-IT" sz="50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3438" y="1000108"/>
            <a:ext cx="4500562" cy="171451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it-IT" sz="3100" dirty="0" smtClean="0"/>
              <a:t>Ognuno sta solo sul cuore della terra</a:t>
            </a:r>
          </a:p>
          <a:p>
            <a:pPr marL="0" indent="0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it-IT" sz="3100" dirty="0" smtClean="0"/>
              <a:t>trafitto da un raggio di sole:</a:t>
            </a:r>
          </a:p>
          <a:p>
            <a:pPr marL="0" indent="0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it-IT" sz="3100" dirty="0" smtClean="0"/>
              <a:t>ed è subito sera.</a:t>
            </a:r>
          </a:p>
          <a:p>
            <a:pPr marL="0" indent="0">
              <a:lnSpc>
                <a:spcPts val="3100"/>
              </a:lnSpc>
              <a:spcBef>
                <a:spcPct val="0"/>
              </a:spcBef>
              <a:buNone/>
            </a:pPr>
            <a:r>
              <a:rPr lang="it-IT" sz="3100" b="1" dirty="0" smtClean="0"/>
              <a:t>da “Acque e terre”   (1930)</a:t>
            </a:r>
            <a:endParaRPr lang="it-IT" sz="3100" dirty="0" smtClean="0"/>
          </a:p>
          <a:p>
            <a:pPr marL="0" indent="0">
              <a:lnSpc>
                <a:spcPts val="3100"/>
              </a:lnSpc>
              <a:spcBef>
                <a:spcPct val="0"/>
              </a:spcBef>
              <a:buFontTx/>
              <a:buNone/>
            </a:pPr>
            <a:endParaRPr lang="it-IT" sz="3100" dirty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714876" y="2857496"/>
            <a:ext cx="4071966" cy="214314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it-IT" sz="2400" dirty="0" smtClean="0">
                <a:solidFill>
                  <a:srgbClr val="11351A"/>
                </a:solidFill>
                <a:latin typeface="+mj-lt"/>
              </a:rPr>
              <a:t>Il poeta esprime in poche parole la sua riflessione sull’esistenza umana, caratterizzata dalla solitudine, dal dolore, che si alterna a pochi attimi di gioia, e dalla precarietà della vita.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 uiExpand="1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357170"/>
            <a:ext cx="4286250" cy="571500"/>
          </a:xfrm>
        </p:spPr>
        <p:txBody>
          <a:bodyPr/>
          <a:lstStyle/>
          <a:p>
            <a:pPr algn="l" eaLnBrk="1" hangingPunct="1">
              <a:lnSpc>
                <a:spcPts val="2500"/>
              </a:lnSpc>
              <a:defRPr/>
            </a:pPr>
            <a:r>
              <a:rPr lang="it-IT" dirty="0" smtClean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Alle fronde dei salici</a:t>
            </a:r>
            <a:endParaRPr lang="it-IT" sz="2200" b="0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14283" y="928670"/>
            <a:ext cx="4429156" cy="4286280"/>
          </a:xfrm>
        </p:spPr>
        <p:txBody>
          <a:bodyPr/>
          <a:lstStyle/>
          <a:p>
            <a:pPr marL="0" indent="0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it-IT" sz="3100" dirty="0" smtClean="0"/>
              <a:t>E come potevamo noi cantare</a:t>
            </a:r>
            <a:br>
              <a:rPr lang="it-IT" sz="3100" dirty="0" smtClean="0"/>
            </a:br>
            <a:r>
              <a:rPr lang="it-IT" sz="3100" dirty="0" smtClean="0"/>
              <a:t>con il piede straniero sopra il cuore,</a:t>
            </a:r>
            <a:br>
              <a:rPr lang="it-IT" sz="3100" dirty="0" smtClean="0"/>
            </a:br>
            <a:r>
              <a:rPr lang="it-IT" sz="3100" dirty="0" smtClean="0"/>
              <a:t>fra i morti abbandonati nelle piazze</a:t>
            </a:r>
            <a:br>
              <a:rPr lang="it-IT" sz="3100" dirty="0" smtClean="0"/>
            </a:br>
            <a:r>
              <a:rPr lang="it-IT" sz="3100" dirty="0" smtClean="0"/>
              <a:t>sull'erba dura di ghiaccio, al lamento</a:t>
            </a:r>
            <a:br>
              <a:rPr lang="it-IT" sz="3100" dirty="0" smtClean="0"/>
            </a:br>
            <a:r>
              <a:rPr lang="it-IT" sz="3100" dirty="0" smtClean="0"/>
              <a:t>d'agnello dei fanciulli, all'urlo nero</a:t>
            </a:r>
            <a:br>
              <a:rPr lang="it-IT" sz="3100" dirty="0" smtClean="0"/>
            </a:br>
            <a:r>
              <a:rPr lang="it-IT" sz="3100" dirty="0" smtClean="0"/>
              <a:t>della madre che andava incontro al figlio</a:t>
            </a:r>
            <a:br>
              <a:rPr lang="it-IT" sz="3100" dirty="0" smtClean="0"/>
            </a:br>
            <a:r>
              <a:rPr lang="it-IT" sz="3100" dirty="0" smtClean="0"/>
              <a:t>crocifisso sul palo del telegrafo?</a:t>
            </a:r>
            <a:br>
              <a:rPr lang="it-IT" sz="3100" dirty="0" smtClean="0"/>
            </a:br>
            <a:r>
              <a:rPr lang="it-IT" sz="3100" dirty="0" smtClean="0"/>
              <a:t>Alle fronde dei salici, per voto,</a:t>
            </a:r>
            <a:br>
              <a:rPr lang="it-IT" sz="3100" dirty="0" smtClean="0"/>
            </a:br>
            <a:r>
              <a:rPr lang="it-IT" sz="3100" dirty="0" smtClean="0"/>
              <a:t>anche le nostre cetre erano appese,</a:t>
            </a:r>
            <a:br>
              <a:rPr lang="it-IT" sz="3100" dirty="0" smtClean="0"/>
            </a:br>
            <a:r>
              <a:rPr lang="it-IT" sz="3100" dirty="0" smtClean="0"/>
              <a:t>oscillavano lievi al triste vento.</a:t>
            </a:r>
          </a:p>
          <a:p>
            <a:pPr marL="0" indent="0">
              <a:lnSpc>
                <a:spcPts val="3100"/>
              </a:lnSpc>
              <a:spcBef>
                <a:spcPts val="1200"/>
              </a:spcBef>
              <a:buFontTx/>
              <a:buNone/>
            </a:pPr>
            <a:r>
              <a:rPr lang="it-IT" sz="3100" b="1" dirty="0" smtClean="0"/>
              <a:t>da “Giorno dopo giorno” (1947)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86314" y="4000504"/>
            <a:ext cx="3857652" cy="2357454"/>
          </a:xfrm>
          <a:solidFill>
            <a:srgbClr val="F8DDBA"/>
          </a:solidFill>
          <a:ln>
            <a:solidFill>
              <a:srgbClr val="AEC6B4"/>
            </a:solidFill>
          </a:ln>
        </p:spPr>
        <p:txBody>
          <a:bodyPr/>
          <a:lstStyle/>
          <a:p>
            <a:pPr marL="439738" indent="-439738" eaLnBrk="1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Tx/>
              <a:buNone/>
              <a:defRPr/>
            </a:pPr>
            <a:r>
              <a:rPr lang="it-IT" sz="3000" b="1" dirty="0" smtClean="0">
                <a:solidFill>
                  <a:srgbClr val="195B01"/>
                </a:solidFill>
              </a:rPr>
              <a:t>ANALISI DEL TESTO</a:t>
            </a:r>
          </a:p>
          <a:p>
            <a:pPr marL="439738" indent="-439738" eaLnBrk="1" hangingPunct="1">
              <a:lnSpc>
                <a:spcPts val="2900"/>
              </a:lnSpc>
              <a:spcBef>
                <a:spcPct val="0"/>
              </a:spcBef>
              <a:buClr>
                <a:schemeClr val="accent3">
                  <a:lumMod val="50000"/>
                </a:schemeClr>
              </a:buClr>
              <a:buFont typeface="ZDingbats" pitchFamily="2" charset="0"/>
              <a:buChar char="1"/>
              <a:defRPr/>
            </a:pP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</a:rPr>
              <a:t>Analizza strofe, rime e versi</a:t>
            </a:r>
          </a:p>
          <a:p>
            <a:pPr marL="439738" indent="-439738" eaLnBrk="1" hangingPunct="1">
              <a:lnSpc>
                <a:spcPts val="2900"/>
              </a:lnSpc>
              <a:spcBef>
                <a:spcPct val="0"/>
              </a:spcBef>
              <a:buClr>
                <a:schemeClr val="accent3">
                  <a:lumMod val="50000"/>
                </a:schemeClr>
              </a:buClr>
              <a:buFont typeface="ZDingbats" pitchFamily="2" charset="0"/>
              <a:buChar char="1"/>
              <a:defRPr/>
            </a:pP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</a:rPr>
              <a:t>Individua gli enjambement</a:t>
            </a:r>
          </a:p>
          <a:p>
            <a:pPr marL="439738" indent="-439738" eaLnBrk="1" hangingPunct="1">
              <a:lnSpc>
                <a:spcPts val="2900"/>
              </a:lnSpc>
              <a:spcBef>
                <a:spcPct val="0"/>
              </a:spcBef>
              <a:buClr>
                <a:schemeClr val="accent3">
                  <a:lumMod val="50000"/>
                </a:schemeClr>
              </a:buClr>
              <a:buFont typeface="ZDingbats" pitchFamily="2" charset="0"/>
              <a:buChar char="1"/>
              <a:defRPr/>
            </a:pP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</a:rPr>
              <a:t>Individua le figure retoriche di significato: metafore, metonimie, sinestesie e personificazioni.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43438" y="571480"/>
            <a:ext cx="164307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600"/>
              </a:lnSpc>
              <a:defRPr/>
            </a:pPr>
            <a:r>
              <a:rPr lang="it-IT" kern="0" dirty="0">
                <a:solidFill>
                  <a:srgbClr val="11351A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it-IT" kern="0" dirty="0" smtClean="0">
                <a:solidFill>
                  <a:srgbClr val="11351A"/>
                </a:solidFill>
                <a:latin typeface="+mj-lt"/>
                <a:ea typeface="+mj-ea"/>
                <a:cs typeface="+mj-cs"/>
              </a:rPr>
              <a:t>lirica rappresenta </a:t>
            </a:r>
            <a:r>
              <a:rPr lang="it-IT" kern="0" dirty="0">
                <a:solidFill>
                  <a:srgbClr val="11351A"/>
                </a:solidFill>
                <a:latin typeface="+mj-lt"/>
                <a:ea typeface="+mj-ea"/>
                <a:cs typeface="+mj-cs"/>
              </a:rPr>
              <a:t>il passaggio </a:t>
            </a:r>
            <a:r>
              <a:rPr lang="it-IT" kern="0" dirty="0" smtClean="0">
                <a:solidFill>
                  <a:srgbClr val="11351A"/>
                </a:solidFill>
                <a:latin typeface="+mj-lt"/>
                <a:ea typeface="+mj-ea"/>
                <a:cs typeface="+mj-cs"/>
              </a:rPr>
              <a:t>dalla pura poesia ad un forte </a:t>
            </a:r>
            <a:r>
              <a:rPr lang="it-IT" kern="0" dirty="0">
                <a:solidFill>
                  <a:srgbClr val="11351A"/>
                </a:solidFill>
                <a:latin typeface="+mj-lt"/>
                <a:ea typeface="+mj-ea"/>
                <a:cs typeface="+mj-cs"/>
              </a:rPr>
              <a:t>impegno civile e sociale.</a:t>
            </a:r>
            <a:endParaRPr lang="it-IT" kern="0" dirty="0">
              <a:solidFill>
                <a:srgbClr val="11351A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2294" name="Immagine 8" descr="cetr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643446"/>
            <a:ext cx="880854" cy="16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sali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714356"/>
            <a:ext cx="2714643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/>
      <p:bldP spid="7" grpId="0" uiExpand="1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4286250" cy="571500"/>
          </a:xfrm>
        </p:spPr>
        <p:txBody>
          <a:bodyPr/>
          <a:lstStyle/>
          <a:p>
            <a:pPr algn="l" eaLnBrk="1" hangingPunct="1">
              <a:lnSpc>
                <a:spcPts val="2500"/>
              </a:lnSpc>
              <a:defRPr/>
            </a:pPr>
            <a:r>
              <a:rPr lang="it-IT" dirty="0" smtClean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Parafrasi</a:t>
            </a:r>
            <a:endParaRPr lang="it-IT" sz="2200" b="0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57189" y="857250"/>
            <a:ext cx="4000498" cy="6000750"/>
          </a:xfrm>
        </p:spPr>
        <p:txBody>
          <a:bodyPr/>
          <a:lstStyle/>
          <a:p>
            <a:pPr marL="0" indent="0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it-IT" sz="3200" dirty="0" smtClean="0"/>
              <a:t>E come potevamo noi poeti continuare a scrivere poesie durante l'oppressione tedesca, con i morti lasciati nelle piazze e sui prati gelati, con il pianto innocente dei bambini, con l'urlo disperato delle madri che cercavano i figli uccisi e impiccati al palo di un telegrafo? Anche le nostre cetre erano appese ai rami dei salici per un voto di silenzio e oscillavano inerti al triste vento della guerra.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14875" y="857250"/>
            <a:ext cx="4143375" cy="6000750"/>
          </a:xfrm>
        </p:spPr>
        <p:txBody>
          <a:bodyPr/>
          <a:lstStyle/>
          <a:p>
            <a:pPr marL="0" indent="0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it-IT" sz="3200" dirty="0" smtClean="0"/>
              <a:t>Quasimodo spiega il suo silenzio di poeta nel corso della Seconda guerra mondiale, quando gli orrori e la ferocia degli uomini resero impossibile intonare qualsiasi canto. Il poeta fa un paragone con gli ebrei, che, esiliati e ridotti in schiavitù a Babilonia, si rifiutarono di cantare gli inni sacri, così anche i poeti, durante l’occupazione nazista dell’Italia, smisero di scrivere poesie, appendendo le cetre ai rami dei salici come gli ebrei.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786313" y="357188"/>
            <a:ext cx="4071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500"/>
              </a:lnSpc>
              <a:defRPr/>
            </a:pPr>
            <a:r>
              <a:rPr lang="it-IT" sz="4400" b="1" kern="0" dirty="0">
                <a:solidFill>
                  <a:srgbClr val="195B0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j-ea"/>
                <a:cs typeface="+mj-cs"/>
              </a:rPr>
              <a:t>Commento</a:t>
            </a:r>
            <a:endParaRPr lang="it-IT" sz="220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uiExpand="1" build="p"/>
      <p:bldP spid="11" grpId="0" build="p"/>
      <p:bldP spid="12" grpId="0"/>
    </p:bldLst>
  </p:timing>
</p:sld>
</file>

<file path=ppt/theme/theme1.xml><?xml version="1.0" encoding="utf-8"?>
<a:theme xmlns:a="http://schemas.openxmlformats.org/drawingml/2006/main" name="leopardi">
  <a:themeElements>
    <a:clrScheme name="salv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BDE296"/>
      </a:accent3>
      <a:accent4>
        <a:srgbClr val="C0BEAF"/>
      </a:accent4>
      <a:accent5>
        <a:srgbClr val="CEC597"/>
      </a:accent5>
      <a:accent6>
        <a:srgbClr val="89C87E"/>
      </a:accent6>
      <a:hlink>
        <a:srgbClr val="7CB29A"/>
      </a:hlink>
      <a:folHlink>
        <a:srgbClr val="547264"/>
      </a:folHlink>
    </a:clrScheme>
    <a:fontScheme name="Freestyle">
      <a:majorFont>
        <a:latin typeface="Brush Script Std"/>
        <a:ea typeface=""/>
        <a:cs typeface=""/>
      </a:majorFont>
      <a:minorFont>
        <a:latin typeface="Freestyle Script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leopardi</Template>
  <TotalTime>3780</TotalTime>
  <Words>2298</Words>
  <Application>Microsoft Office PowerPoint</Application>
  <PresentationFormat>Presentazione su schermo (4:3)</PresentationFormat>
  <Paragraphs>185</Paragraphs>
  <Slides>22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leopardi</vt:lpstr>
      <vt:lpstr>Diapositiva 1</vt:lpstr>
      <vt:lpstr>ERMETISMO</vt:lpstr>
      <vt:lpstr>Diapositiva 3</vt:lpstr>
      <vt:lpstr>SALVATORE QUASIMODO: LA VITA</vt:lpstr>
      <vt:lpstr>LE PRINCIPALI RACCOLTE POETICHE</vt:lpstr>
      <vt:lpstr>Diapositiva 6</vt:lpstr>
      <vt:lpstr>LA POESIA ERMETICA</vt:lpstr>
      <vt:lpstr>Alle fronde dei salici</vt:lpstr>
      <vt:lpstr>Parafrasi</vt:lpstr>
      <vt:lpstr>Salmo 136</vt:lpstr>
      <vt:lpstr>ANALISI DEL TESTO</vt:lpstr>
      <vt:lpstr>FIGURE RETORICHE DI SIGNIFICATO</vt:lpstr>
      <vt:lpstr>Diapositiva 13</vt:lpstr>
      <vt:lpstr>Diapositiva 14</vt:lpstr>
      <vt:lpstr>Diapositiva 15</vt:lpstr>
      <vt:lpstr>Diapositiva 16</vt:lpstr>
      <vt:lpstr>Diapositiva 17</vt:lpstr>
      <vt:lpstr>Uomo del  mio tempo</vt:lpstr>
      <vt:lpstr>Parafrasi</vt:lpstr>
      <vt:lpstr>FIGURE RETORICHE</vt:lpstr>
      <vt:lpstr>Ancora dell’Inferno</vt:lpstr>
      <vt:lpstr>Diapositiva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SALVATORE QUASIMODO</dc:title>
  <dc:subject>Presentazione vita e opere</dc:subject>
  <dc:creator>Daniela Contrada</dc:creator>
  <cp:keywords>Poesia Ermetismo</cp:keywords>
  <cp:lastModifiedBy>Pc</cp:lastModifiedBy>
  <cp:revision>487</cp:revision>
  <dcterms:created xsi:type="dcterms:W3CDTF">2010-09-16T12:25:51Z</dcterms:created>
  <dcterms:modified xsi:type="dcterms:W3CDTF">2015-03-30T12:41:39Z</dcterms:modified>
  <cp:category>Letteratura </cp:category>
</cp:coreProperties>
</file>