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7XKax52fbAmHoxuGKdPOYw==" hashData="j+l2iC/aIvX4xAFHOlbxSv/p5QI="/>
  <p:extLst>
    <p:ext uri="{521415D9-36F7-43E2-AB2F-B90AF26B5E84}">
      <p14:sectionLst xmlns:p14="http://schemas.microsoft.com/office/powerpoint/2010/main">
        <p14:section name="Sezione predefinita" id="{56B27FB2-3C4B-8944-8023-15A092B8969D}">
          <p14:sldIdLst>
            <p14:sldId id="256"/>
            <p14:sldId id="257"/>
            <p14:sldId id="258"/>
            <p14:sldId id="260"/>
            <p14:sldId id="261"/>
            <p14:sldId id="262"/>
          </p14:sldIdLst>
        </p14:section>
        <p14:section name="Sezione senza titolo" id="{FA7D56D6-DC74-7446-B002-33A444BAB589}">
          <p14:sldIdLst>
            <p14:sldId id="259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/>
    <p:restoredTop sz="94674"/>
  </p:normalViewPr>
  <p:slideViewPr>
    <p:cSldViewPr snapToGrid="0" snapToObjects="1">
      <p:cViewPr varScale="1">
        <p:scale>
          <a:sx n="121" d="100"/>
          <a:sy n="121" d="100"/>
        </p:scale>
        <p:origin x="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FEE3-D7EC-874E-9561-A0AEEEA8DD63}" type="datetimeFigureOut">
              <a:rPr lang="it-IT" smtClean="0"/>
              <a:t>15/09/23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3882-7C9B-F14F-9F2F-A0509CBF7EC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85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FEE3-D7EC-874E-9561-A0AEEEA8DD63}" type="datetimeFigureOut">
              <a:rPr lang="it-IT" smtClean="0"/>
              <a:t>15/09/23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3882-7C9B-F14F-9F2F-A0509CBF7EC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84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FEE3-D7EC-874E-9561-A0AEEEA8DD63}" type="datetimeFigureOut">
              <a:rPr lang="it-IT" smtClean="0"/>
              <a:t>15/09/23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3882-7C9B-F14F-9F2F-A0509CBF7EC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59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FEE3-D7EC-874E-9561-A0AEEEA8DD63}" type="datetimeFigureOut">
              <a:rPr lang="it-IT" smtClean="0"/>
              <a:t>15/09/23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3882-7C9B-F14F-9F2F-A0509CBF7EC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72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FEE3-D7EC-874E-9561-A0AEEEA8DD63}" type="datetimeFigureOut">
              <a:rPr lang="it-IT" smtClean="0"/>
              <a:t>15/09/23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3882-7C9B-F14F-9F2F-A0509CBF7EC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71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FEE3-D7EC-874E-9561-A0AEEEA8DD63}" type="datetimeFigureOut">
              <a:rPr lang="it-IT" smtClean="0"/>
              <a:t>15/09/23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3882-7C9B-F14F-9F2F-A0509CBF7EC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61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FEE3-D7EC-874E-9561-A0AEEEA8DD63}" type="datetimeFigureOut">
              <a:rPr lang="it-IT" smtClean="0"/>
              <a:t>15/09/23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3882-7C9B-F14F-9F2F-A0509CBF7EC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26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FEE3-D7EC-874E-9561-A0AEEEA8DD63}" type="datetimeFigureOut">
              <a:rPr lang="it-IT" smtClean="0"/>
              <a:t>15/09/23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3882-7C9B-F14F-9F2F-A0509CBF7EC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7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FEE3-D7EC-874E-9561-A0AEEEA8DD63}" type="datetimeFigureOut">
              <a:rPr lang="it-IT" smtClean="0"/>
              <a:t>15/09/23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3882-7C9B-F14F-9F2F-A0509CBF7EC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45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FEE3-D7EC-874E-9561-A0AEEEA8DD63}" type="datetimeFigureOut">
              <a:rPr lang="it-IT" smtClean="0"/>
              <a:t>15/09/23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3882-7C9B-F14F-9F2F-A0509CBF7EC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25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FEE3-D7EC-874E-9561-A0AEEEA8DD63}" type="datetimeFigureOut">
              <a:rPr lang="it-IT" smtClean="0"/>
              <a:t>15/09/23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3882-7C9B-F14F-9F2F-A0509CBF7EC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1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FEE3-D7EC-874E-9561-A0AEEEA8DD63}" type="datetimeFigureOut">
              <a:rPr lang="it-IT" smtClean="0"/>
              <a:t>15/09/23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3882-7C9B-F14F-9F2F-A0509CBF7EC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11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07895" y="599607"/>
            <a:ext cx="4766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STORIA</a:t>
            </a:r>
            <a:endParaRPr lang="it-IT" sz="4000" b="1" dirty="0">
              <a:solidFill>
                <a:srgbClr val="7030A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81" y="2205309"/>
            <a:ext cx="3492500" cy="23241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993821" y="6474372"/>
            <a:ext cx="71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clac</a:t>
            </a:r>
            <a:endParaRPr lang="it-IT" b="1" dirty="0">
              <a:solidFill>
                <a:srgbClr val="00B05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6" y="596900"/>
            <a:ext cx="3573517" cy="281100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561490" y="4183117"/>
            <a:ext cx="3731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The End</a:t>
            </a:r>
            <a:endParaRPr lang="it-IT" sz="3200" b="1" dirty="0">
              <a:solidFill>
                <a:srgbClr val="00B05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456276" y="6421821"/>
            <a:ext cx="56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clac</a:t>
            </a:r>
            <a:endParaRPr lang="it-IT" b="1" dirty="0">
              <a:solidFill>
                <a:srgbClr val="00B05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741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67659" y="749508"/>
            <a:ext cx="443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7030A0"/>
                </a:solidFill>
              </a:rPr>
              <a:t>UNA NARRAZIONE</a:t>
            </a:r>
            <a:endParaRPr lang="it-IT" sz="3600" b="1" dirty="0">
              <a:solidFill>
                <a:srgbClr val="7030A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6" y="4081280"/>
            <a:ext cx="3378200" cy="24003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36" y="4081280"/>
            <a:ext cx="3276600" cy="24765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9666" y="3387777"/>
            <a:ext cx="305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7030A0"/>
                </a:solidFill>
              </a:rPr>
              <a:t>ORALE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134662" y="3517266"/>
            <a:ext cx="254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7030A0"/>
                </a:solidFill>
              </a:rPr>
              <a:t>SCRITTA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227226" y="6325849"/>
            <a:ext cx="304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CHE RISPONDE A </a:t>
            </a:r>
            <a:r>
              <a:rPr lang="mr-IN" dirty="0" smtClean="0"/>
              <a:t>…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1529848" y="6481580"/>
            <a:ext cx="48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clac</a:t>
            </a:r>
            <a:endParaRPr lang="it-IT" b="1" dirty="0">
              <a:solidFill>
                <a:srgbClr val="00B05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62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12039" y="944380"/>
            <a:ext cx="284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7030A0"/>
                </a:solidFill>
              </a:rPr>
              <a:t>COSA?</a:t>
            </a:r>
            <a:endParaRPr lang="it-IT" sz="3600" b="1" dirty="0">
              <a:solidFill>
                <a:srgbClr val="7030A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81862" y="2398426"/>
            <a:ext cx="188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FATTI O AZIONI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09469" y="2983043"/>
            <a:ext cx="2391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Ad esempio</a:t>
            </a:r>
            <a:endParaRPr lang="it-IT" i="1" dirty="0"/>
          </a:p>
          <a:p>
            <a:r>
              <a:rPr lang="it-IT" dirty="0" smtClean="0"/>
              <a:t>NAPOLEONE: CONQUISTE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791137" y="2533337"/>
            <a:ext cx="2642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i="1" dirty="0" smtClean="0"/>
              <a:t>Ad esempio</a:t>
            </a:r>
          </a:p>
          <a:p>
            <a:pPr algn="ctr"/>
            <a:r>
              <a:rPr lang="it-IT" dirty="0" smtClean="0"/>
              <a:t>SUFFRAGETTE: </a:t>
            </a:r>
          </a:p>
          <a:p>
            <a:pPr algn="ctr"/>
            <a:r>
              <a:rPr lang="it-IT" dirty="0" smtClean="0"/>
              <a:t>RIVOLTE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71" y="3709337"/>
            <a:ext cx="4188891" cy="260152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8" y="3962347"/>
            <a:ext cx="4355420" cy="234851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508828" y="6526924"/>
            <a:ext cx="51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clac</a:t>
            </a:r>
            <a:endParaRPr lang="it-IT" b="1" dirty="0">
              <a:solidFill>
                <a:srgbClr val="00B05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37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12039" y="944380"/>
            <a:ext cx="284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</a:rPr>
              <a:t>CHI?</a:t>
            </a:r>
            <a:endParaRPr lang="it-IT" sz="2800" b="1" dirty="0">
              <a:solidFill>
                <a:srgbClr val="7030A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047343" y="2398426"/>
            <a:ext cx="302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PERSONAGGI</a:t>
            </a:r>
          </a:p>
          <a:p>
            <a:pPr algn="ctr"/>
            <a:r>
              <a:rPr lang="it-IT" dirty="0" smtClean="0"/>
              <a:t> SINGOLI O COLLETTIVI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6" y="3554813"/>
            <a:ext cx="2514600" cy="3225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70" y="3810937"/>
            <a:ext cx="3492500" cy="23241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94479" y="2743201"/>
            <a:ext cx="229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Ad esempio</a:t>
            </a:r>
          </a:p>
          <a:p>
            <a:r>
              <a:rPr lang="it-IT" dirty="0" smtClean="0"/>
              <a:t>NAPOLEONE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791138" y="2998033"/>
            <a:ext cx="2237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Ad esempio</a:t>
            </a:r>
          </a:p>
          <a:p>
            <a:pPr algn="ctr"/>
            <a:r>
              <a:rPr lang="it-IT" dirty="0" smtClean="0"/>
              <a:t>SUFFRAGETTE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288110" y="6379779"/>
            <a:ext cx="70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clac</a:t>
            </a:r>
            <a:endParaRPr lang="it-IT" b="1" dirty="0">
              <a:solidFill>
                <a:srgbClr val="00B05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786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12039" y="944380"/>
            <a:ext cx="284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7030A0"/>
                </a:solidFill>
              </a:rPr>
              <a:t>QUANDO?</a:t>
            </a:r>
            <a:endParaRPr lang="it-IT" sz="3600" b="1" dirty="0">
              <a:solidFill>
                <a:srgbClr val="7030A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12039" y="2398426"/>
            <a:ext cx="218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TEMPO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647" y="2983043"/>
            <a:ext cx="26613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Ad esempio</a:t>
            </a:r>
          </a:p>
          <a:p>
            <a:r>
              <a:rPr lang="it-IT" dirty="0" smtClean="0"/>
              <a:t>NAPOLEONE:</a:t>
            </a:r>
          </a:p>
          <a:p>
            <a:endParaRPr lang="it-IT" dirty="0"/>
          </a:p>
          <a:p>
            <a:r>
              <a:rPr lang="it-IT" dirty="0" smtClean="0"/>
              <a:t> </a:t>
            </a:r>
            <a:r>
              <a:rPr lang="it-IT" sz="20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1795 - 1821</a:t>
            </a:r>
            <a:endParaRPr lang="it-IT" sz="20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791138" y="2998033"/>
            <a:ext cx="26570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Ad esempio</a:t>
            </a:r>
          </a:p>
          <a:p>
            <a:pPr algn="ctr"/>
            <a:r>
              <a:rPr lang="it-IT" dirty="0" smtClean="0"/>
              <a:t>SUFFRAGETTE: </a:t>
            </a:r>
          </a:p>
          <a:p>
            <a:pPr algn="ctr"/>
            <a:endParaRPr lang="it-IT" dirty="0"/>
          </a:p>
          <a:p>
            <a:pPr algn="ctr"/>
            <a:r>
              <a:rPr lang="it-IT" sz="2000" b="1" dirty="0" smtClean="0">
                <a:latin typeface="American Typewriter" charset="0"/>
                <a:ea typeface="American Typewriter" charset="0"/>
                <a:cs typeface="American Typewriter" charset="0"/>
              </a:rPr>
              <a:t>1872-1918</a:t>
            </a:r>
            <a:endParaRPr lang="it-IT" sz="2000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81" y="3248909"/>
            <a:ext cx="3784600" cy="232743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540359" y="6369269"/>
            <a:ext cx="53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clac</a:t>
            </a:r>
            <a:endParaRPr lang="it-IT" b="1" dirty="0">
              <a:solidFill>
                <a:srgbClr val="00B05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467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42019" y="839449"/>
            <a:ext cx="284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7030A0"/>
                </a:solidFill>
              </a:rPr>
              <a:t>DOVE?</a:t>
            </a:r>
            <a:endParaRPr lang="it-IT" sz="3600" b="1" dirty="0">
              <a:solidFill>
                <a:srgbClr val="7030A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42018" y="2398426"/>
            <a:ext cx="220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SPAZIO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99607" y="2767758"/>
            <a:ext cx="260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Ad esempio</a:t>
            </a:r>
          </a:p>
          <a:p>
            <a:r>
              <a:rPr lang="it-IT" dirty="0" smtClean="0"/>
              <a:t>NAPOLEONE: </a:t>
            </a:r>
          </a:p>
          <a:p>
            <a:r>
              <a:rPr lang="it-IT" dirty="0" smtClean="0"/>
              <a:t>FRANCIA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791138" y="2998033"/>
            <a:ext cx="2237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Ad esempio</a:t>
            </a:r>
          </a:p>
          <a:p>
            <a:pPr algn="ctr"/>
            <a:r>
              <a:rPr lang="it-IT" dirty="0" smtClean="0"/>
              <a:t>SUFFRRAGETTE: INGHILTERRA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6" y="3744627"/>
            <a:ext cx="3492500" cy="23241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60" y="3924718"/>
            <a:ext cx="3746500" cy="21717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414234" y="6463862"/>
            <a:ext cx="59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clac</a:t>
            </a:r>
            <a:endParaRPr lang="it-IT" b="1" dirty="0">
              <a:solidFill>
                <a:srgbClr val="00B05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987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72393" y="2158584"/>
            <a:ext cx="30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MODI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99213" y="3207895"/>
            <a:ext cx="1903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Ad esempio</a:t>
            </a:r>
          </a:p>
          <a:p>
            <a:r>
              <a:rPr lang="it-IT" dirty="0" smtClean="0"/>
              <a:t>NAPOLEONE: GUERRA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94492" y="3207895"/>
            <a:ext cx="2503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Ad esempio</a:t>
            </a:r>
          </a:p>
          <a:p>
            <a:r>
              <a:rPr lang="it-IT" dirty="0" smtClean="0"/>
              <a:t>SUFFRAGETTE: </a:t>
            </a:r>
          </a:p>
          <a:p>
            <a:r>
              <a:rPr lang="it-IT" dirty="0" smtClean="0"/>
              <a:t>ATTI DI RIVOLTA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52079" y="734519"/>
            <a:ext cx="197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7030A0"/>
                </a:solidFill>
              </a:rPr>
              <a:t>COME?</a:t>
            </a:r>
            <a:endParaRPr lang="it-IT" sz="3600" b="1" dirty="0">
              <a:solidFill>
                <a:srgbClr val="7030A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4" y="4330700"/>
            <a:ext cx="3213100" cy="25273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46" y="4330700"/>
            <a:ext cx="3721100" cy="235585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550869" y="6516414"/>
            <a:ext cx="49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clac</a:t>
            </a:r>
            <a:endParaRPr lang="it-IT" b="1" dirty="0">
              <a:solidFill>
                <a:srgbClr val="00B05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75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72393" y="2158584"/>
            <a:ext cx="283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MOTIVI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99213" y="3582649"/>
            <a:ext cx="1768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Ad esempio</a:t>
            </a:r>
          </a:p>
          <a:p>
            <a:r>
              <a:rPr lang="it-IT" dirty="0" smtClean="0"/>
              <a:t>NAPOLEONE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394492" y="3582649"/>
            <a:ext cx="244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Ad esempio</a:t>
            </a:r>
          </a:p>
          <a:p>
            <a:r>
              <a:rPr lang="it-IT" dirty="0" smtClean="0"/>
              <a:t>SUFFRAGETTE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52079" y="704538"/>
            <a:ext cx="23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7030A0"/>
                </a:solidFill>
              </a:rPr>
              <a:t>PERCHE’?</a:t>
            </a:r>
            <a:endParaRPr lang="it-IT" sz="3600" b="1" dirty="0">
              <a:solidFill>
                <a:srgbClr val="7030A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93" y="2888936"/>
            <a:ext cx="3833494" cy="288622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99803" y="4482059"/>
            <a:ext cx="2863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LA FRANCIA:</a:t>
            </a:r>
          </a:p>
          <a:p>
            <a:r>
              <a:rPr lang="it-IT" dirty="0" smtClean="0"/>
              <a:t>ESPANSIONE TERRITORIALE ESPANSIONE POLITICA ESPANSIONE ECONOMICA</a:t>
            </a:r>
          </a:p>
          <a:p>
            <a:r>
              <a:rPr lang="it-IT" dirty="0" smtClean="0"/>
              <a:t>POTERE PERSONALE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266034" y="4482059"/>
            <a:ext cx="3156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LE DONNE:</a:t>
            </a:r>
          </a:p>
          <a:p>
            <a:r>
              <a:rPr lang="it-IT" dirty="0" smtClean="0"/>
              <a:t>UGUAGLIANZA ECONOMICA</a:t>
            </a:r>
          </a:p>
          <a:p>
            <a:r>
              <a:rPr lang="it-IT" dirty="0" smtClean="0"/>
              <a:t>UGUAGLIANZA SOCIALE</a:t>
            </a:r>
          </a:p>
          <a:p>
            <a:r>
              <a:rPr lang="it-IT" dirty="0" smtClean="0"/>
              <a:t>UGUAGLIANZA POLITICA</a:t>
            </a:r>
          </a:p>
          <a:p>
            <a:r>
              <a:rPr lang="it-IT" dirty="0" smtClean="0"/>
              <a:t>(DIRITTO DI VOTO)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422505" y="6432331"/>
            <a:ext cx="60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clac</a:t>
            </a:r>
            <a:endParaRPr lang="it-IT" b="1" dirty="0">
              <a:solidFill>
                <a:srgbClr val="00B05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662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71613" y="2382255"/>
            <a:ext cx="96154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LA STORIA INDICA UNA </a:t>
            </a:r>
            <a:r>
              <a:rPr lang="it-IT" sz="2400" b="1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NARRAZIONE</a:t>
            </a:r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mr-IN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–</a:t>
            </a:r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ORALE O SCRITTA</a:t>
            </a:r>
          </a:p>
          <a:p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CHE RIGUARDA </a:t>
            </a:r>
            <a:r>
              <a:rPr lang="it-IT" sz="2400" b="1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EVENTI</a:t>
            </a:r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CHE HANNO SEGNATO IL NOSTRO PRESENTE IN MODO POSITIVO (AD ESEMPIO I MOVIMENTI DI LIBERAZIONE) O NEGATIVO (LE DISTRUZIONI DI POPOLI).</a:t>
            </a:r>
          </a:p>
          <a:p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LA STORIA QUINDI INDAGA SU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 b="1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 FATTI </a:t>
            </a:r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(</a:t>
            </a:r>
            <a:r>
              <a:rPr lang="it-IT" sz="2400" b="1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COSA</a:t>
            </a:r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 b="1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 PERSONAGGI SINGOLI O COLLETTIVI </a:t>
            </a:r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CHE LI HANNO COMPIUTI (</a:t>
            </a:r>
            <a:r>
              <a:rPr lang="it-IT" sz="2400" b="1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CHI</a:t>
            </a:r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 b="1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IL TEMPO </a:t>
            </a:r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 </a:t>
            </a:r>
            <a:r>
              <a:rPr lang="it-IT" sz="2400" b="1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LO SPAZIO </a:t>
            </a:r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IN CUI SONO ACCADUTI (</a:t>
            </a:r>
            <a:r>
              <a:rPr lang="it-IT" sz="2400" b="1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DOVE</a:t>
            </a:r>
            <a:r>
              <a:rPr lang="it-IT" sz="2400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,</a:t>
            </a:r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</a:t>
            </a:r>
            <a:r>
              <a:rPr lang="it-IT" sz="2400" b="1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QUANDO</a:t>
            </a:r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 </a:t>
            </a:r>
            <a:r>
              <a:rPr lang="it-IT" sz="2400" b="1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MODI</a:t>
            </a:r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E I </a:t>
            </a:r>
            <a:r>
              <a:rPr lang="it-IT" sz="2400" b="1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MOTIVI</a:t>
            </a:r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PER CUI SONO SUCCESSI (</a:t>
            </a:r>
            <a:r>
              <a:rPr lang="it-IT" sz="2400" b="1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COME</a:t>
            </a:r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, </a:t>
            </a:r>
            <a:r>
              <a:rPr lang="it-IT" sz="2400" b="1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PERCHE’</a:t>
            </a:r>
            <a:r>
              <a:rPr lang="it-IT" sz="2400" dirty="0" smtClean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?)</a:t>
            </a:r>
            <a:endParaRPr lang="it-IT" sz="2400" dirty="0">
              <a:solidFill>
                <a:srgbClr val="7030A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67" y="188673"/>
            <a:ext cx="1756611" cy="219357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519338" y="6348248"/>
            <a:ext cx="51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B05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clac</a:t>
            </a:r>
            <a:endParaRPr lang="it-IT" b="1" dirty="0">
              <a:solidFill>
                <a:srgbClr val="00B050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55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216</Words>
  <Application>Microsoft Macintosh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Abadi MT Condensed Light</vt:lpstr>
      <vt:lpstr>American Typewriter</vt:lpstr>
      <vt:lpstr>Apple Chancery</vt:lpstr>
      <vt:lpstr>Calibri</vt:lpstr>
      <vt:lpstr>Calibri Light</vt:lpstr>
      <vt:lpstr>Mangal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prof.lacapria@gmail.com</dc:creator>
  <cp:lastModifiedBy>prof.lacapria@gmail.com</cp:lastModifiedBy>
  <cp:revision>25</cp:revision>
  <dcterms:created xsi:type="dcterms:W3CDTF">2023-09-09T08:02:11Z</dcterms:created>
  <dcterms:modified xsi:type="dcterms:W3CDTF">2023-09-15T19:27:02Z</dcterms:modified>
</cp:coreProperties>
</file>